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343" r:id="rId2"/>
    <p:sldId id="339" r:id="rId3"/>
    <p:sldId id="340" r:id="rId4"/>
    <p:sldId id="341" r:id="rId5"/>
    <p:sldId id="342" r:id="rId6"/>
    <p:sldId id="305" r:id="rId7"/>
    <p:sldId id="288" r:id="rId8"/>
    <p:sldId id="287" r:id="rId9"/>
    <p:sldId id="289" r:id="rId10"/>
    <p:sldId id="290" r:id="rId11"/>
    <p:sldId id="292" r:id="rId12"/>
    <p:sldId id="293" r:id="rId13"/>
    <p:sldId id="294" r:id="rId14"/>
    <p:sldId id="304" r:id="rId15"/>
    <p:sldId id="297" r:id="rId16"/>
    <p:sldId id="298" r:id="rId17"/>
    <p:sldId id="299" r:id="rId18"/>
    <p:sldId id="300" r:id="rId19"/>
    <p:sldId id="338" r:id="rId20"/>
    <p:sldId id="312" r:id="rId21"/>
    <p:sldId id="301" r:id="rId22"/>
    <p:sldId id="306" r:id="rId23"/>
    <p:sldId id="307" r:id="rId24"/>
    <p:sldId id="310" r:id="rId25"/>
    <p:sldId id="311" r:id="rId26"/>
    <p:sldId id="332" r:id="rId27"/>
    <p:sldId id="313" r:id="rId28"/>
    <p:sldId id="314" r:id="rId29"/>
    <p:sldId id="315" r:id="rId30"/>
    <p:sldId id="316" r:id="rId31"/>
    <p:sldId id="317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35" r:id="rId43"/>
    <p:sldId id="333" r:id="rId44"/>
    <p:sldId id="330" r:id="rId45"/>
    <p:sldId id="33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253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55CC53-C40A-4934-BEAF-7D077F6A0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D6848-F9F5-42A7-8643-A7DB1A702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2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9F0FB-4901-4326-B5EF-06AEBE773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C351F-3AF6-4146-9B03-DFED633E9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18DA8-CFF4-4778-9D43-C6970C882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20D6F-9AFA-48C0-AEC8-7115A7780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A8F69-3B05-49B5-9CB3-4B319B183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1F39A-352D-426D-9F44-78E2889C7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9C8AD-0F2C-4E80-B739-6796952C4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4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CFCDC-0608-4F42-ADE5-85BE76D5B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CAF81-70D2-42F8-9DBC-7195B44D26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6EA16-9022-400F-A42E-372267B65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1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DB02E7-A311-41E4-AB55-CE6DDB60DC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mark.k.clare@gmail.com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file:///C:\Users\Mark\Documents\Udemy%20Course\core\Weight%20Loss%20Example.vsd\Drawing\~Page-1\Rounded%20rectangle.14" TargetMode="External"/><Relationship Id="rId18" Type="http://schemas.openxmlformats.org/officeDocument/2006/relationships/image" Target="../media/image33.emf"/><Relationship Id="rId3" Type="http://schemas.openxmlformats.org/officeDocument/2006/relationships/oleObject" Target="file:///C:\Users\Mark\Documents\Udemy%20Course\core\Weight%20Loss%20Example.vsd\Drawing\~Page-1\Circle" TargetMode="External"/><Relationship Id="rId7" Type="http://schemas.openxmlformats.org/officeDocument/2006/relationships/oleObject" Target="file:///C:\Users\Mark\Documents\Udemy%20Course\core\Weight%20Loss%20Example.vsd\Drawing\~Page-1\Rounded%20rectangle.4" TargetMode="External"/><Relationship Id="rId12" Type="http://schemas.openxmlformats.org/officeDocument/2006/relationships/image" Target="../media/image30.emf"/><Relationship Id="rId17" Type="http://schemas.openxmlformats.org/officeDocument/2006/relationships/oleObject" Target="file:///C:\Users\Mark\Documents\Udemy%20Course\core\Weight%20Loss%20Example.vsd\Drawing\~Page-1\Rounded%20rectangle.16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11" Type="http://schemas.openxmlformats.org/officeDocument/2006/relationships/oleObject" Target="file:///C:\Users\Mark\Documents\Udemy%20Course\core\Weight%20Loss%20Example.vsd\Drawing\~Page-1\Decision" TargetMode="External"/><Relationship Id="rId5" Type="http://schemas.openxmlformats.org/officeDocument/2006/relationships/oleObject" Target="file:///C:\Users\Mark\Documents\Udemy%20Course\core\Weight%20Loss%20Example.vsd\Drawing\~Page-1\Rounded%20rectangle" TargetMode="External"/><Relationship Id="rId15" Type="http://schemas.openxmlformats.org/officeDocument/2006/relationships/oleObject" Target="file:///C:\Users\Mark\Documents\Udemy%20Course\core\Weight%20Loss%20Example.vsd\Drawing\~Page-1\Rounded%20rectangle.15" TargetMode="External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file:///C:\Users\Mark\Documents\Udemy%20Course\core\Weight%20Loss%20Example.vsd\Drawing\~Page-1\Rounded%20rectangle.6" TargetMode="External"/><Relationship Id="rId14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2361572119"/>
              </p:ext>
            </p:extLst>
          </p:nvPr>
        </p:nvGraphicFramePr>
        <p:xfrm>
          <a:off x="609600" y="1066800"/>
          <a:ext cx="2057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Visio" r:id="rId3" imgW="2679535" imgH="2679469" progId="Visio.Drawing.11">
                  <p:embed/>
                </p:oleObj>
              </mc:Choice>
              <mc:Fallback>
                <p:oleObj name="Visio" r:id="rId3" imgW="2679535" imgH="267946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20574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00" y="1371600"/>
            <a:ext cx="6019800" cy="1470025"/>
          </a:xfrm>
        </p:spPr>
        <p:txBody>
          <a:bodyPr/>
          <a:lstStyle/>
          <a:p>
            <a:pPr algn="l"/>
            <a:r>
              <a:rPr lang="en-US" sz="2400" u="sng" dirty="0" smtClean="0"/>
              <a:t>Lasting Behavior Change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Achieve </a:t>
            </a:r>
            <a:r>
              <a:rPr lang="en-US" sz="1800" dirty="0" smtClean="0"/>
              <a:t>positive behavior change </a:t>
            </a:r>
            <a:r>
              <a:rPr lang="en-US" sz="1800" dirty="0" smtClean="0"/>
              <a:t>in yourself and others</a:t>
            </a:r>
            <a:endParaRPr lang="en-US" sz="18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3200400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660066"/>
                </a:solidFill>
              </a:rPr>
              <a:t>Making change that sticks</a:t>
            </a:r>
            <a:endParaRPr lang="en-US" sz="1600" b="1" dirty="0">
              <a:solidFill>
                <a:srgbClr val="660066"/>
              </a:solidFill>
            </a:endParaRPr>
          </a:p>
        </p:txBody>
      </p:sp>
      <p:pic>
        <p:nvPicPr>
          <p:cNvPr id="4101" name="Picture 5" descr="Mark Clare Photo March 08 v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1698625" cy="17478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7600" y="6248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Your host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257800" y="4343400"/>
            <a:ext cx="37338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Virtual Meeting 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Mark Clare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New Value Streams </a:t>
            </a:r>
            <a:r>
              <a:rPr lang="en-US" sz="1600" dirty="0" smtClean="0"/>
              <a:t>Consulting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hlinkClick r:id="rId6"/>
              </a:rPr>
              <a:t>mark.k.clare@gmail.com</a:t>
            </a:r>
            <a:endParaRPr lang="en-US" sz="1600" dirty="0" smtClean="0"/>
          </a:p>
          <a:p>
            <a:pPr>
              <a:spcBef>
                <a:spcPct val="50000"/>
              </a:spcBef>
            </a:pPr>
            <a:r>
              <a:rPr lang="en-US" sz="1600" dirty="0" smtClean="0"/>
              <a:t>260-433-7923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8600" y="381000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Target Simple Vital Behaviors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sz="2800" dirty="0" smtClean="0"/>
              <a:t>Stop Doing X</a:t>
            </a:r>
          </a:p>
          <a:p>
            <a:pPr lvl="1"/>
            <a:r>
              <a:rPr lang="en-US" sz="2000" dirty="0" smtClean="0"/>
              <a:t>Old habit to unlearn</a:t>
            </a:r>
          </a:p>
          <a:p>
            <a:r>
              <a:rPr lang="en-US" sz="2800" dirty="0" smtClean="0"/>
              <a:t>Start Doing Y</a:t>
            </a:r>
          </a:p>
          <a:p>
            <a:pPr lvl="1"/>
            <a:r>
              <a:rPr lang="en-US" sz="2000" dirty="0" smtClean="0"/>
              <a:t>New habit to learn</a:t>
            </a:r>
          </a:p>
          <a:p>
            <a:r>
              <a:rPr lang="en-US" sz="2800" dirty="0" smtClean="0"/>
              <a:t>Avoid Starting Z</a:t>
            </a:r>
          </a:p>
          <a:p>
            <a:pPr lvl="1"/>
            <a:r>
              <a:rPr lang="en-US" sz="2000" dirty="0" smtClean="0"/>
              <a:t>Unwanted compensating behaviors</a:t>
            </a:r>
          </a:p>
          <a:p>
            <a:pPr lvl="2"/>
            <a:r>
              <a:rPr lang="en-US" sz="1600" dirty="0" smtClean="0"/>
              <a:t>Work </a:t>
            </a:r>
            <a:r>
              <a:rPr lang="en-US" sz="1600" dirty="0" err="1" smtClean="0"/>
              <a:t>arounds</a:t>
            </a:r>
            <a:endParaRPr lang="en-US" sz="1600" dirty="0" smtClean="0"/>
          </a:p>
          <a:p>
            <a:pPr lvl="2"/>
            <a:r>
              <a:rPr lang="en-US" sz="1600" dirty="0" smtClean="0"/>
              <a:t>New bad habits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1" y="5181600"/>
            <a:ext cx="54863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Habits are behaviors we do automatically. Learning new habits is how we make behavior change stick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Take Small Steps to Get Started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Continue to define smaller and smaller steps until you are motivated to act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9365"/>
            <a:ext cx="3810000" cy="639762"/>
          </a:xfrm>
          <a:ln>
            <a:solidFill>
              <a:srgbClr val="FF9900"/>
            </a:solidFill>
          </a:ln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Personal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3810000" cy="3951288"/>
          </a:xfrm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sz="2000" dirty="0" smtClean="0"/>
              <a:t>Goal: </a:t>
            </a:r>
            <a:r>
              <a:rPr lang="en-US" sz="2000" dirty="0"/>
              <a:t>Lose weight</a:t>
            </a:r>
          </a:p>
          <a:p>
            <a:r>
              <a:rPr lang="en-US" sz="2000" dirty="0"/>
              <a:t>Behavior to </a:t>
            </a:r>
            <a:r>
              <a:rPr lang="en-US" sz="2000" dirty="0" smtClean="0"/>
              <a:t>start: </a:t>
            </a:r>
            <a:r>
              <a:rPr lang="en-US" sz="2000" dirty="0"/>
              <a:t>E</a:t>
            </a:r>
            <a:r>
              <a:rPr lang="en-US" sz="2000" dirty="0" smtClean="0"/>
              <a:t>at </a:t>
            </a:r>
            <a:r>
              <a:rPr lang="en-US" sz="2000" dirty="0"/>
              <a:t>reduced portions of high calorie foods</a:t>
            </a:r>
          </a:p>
          <a:p>
            <a:r>
              <a:rPr lang="en-US" sz="2000" u="sng" dirty="0"/>
              <a:t>Small </a:t>
            </a:r>
            <a:r>
              <a:rPr lang="en-US" sz="2000" u="sng" dirty="0" smtClean="0"/>
              <a:t>step</a:t>
            </a:r>
            <a:r>
              <a:rPr lang="en-US" sz="2000" dirty="0" smtClean="0"/>
              <a:t>: </a:t>
            </a:r>
            <a:r>
              <a:rPr lang="en-US" sz="2000" dirty="0"/>
              <a:t>O</a:t>
            </a:r>
            <a:r>
              <a:rPr lang="en-US" sz="2000" dirty="0" smtClean="0"/>
              <a:t>rder </a:t>
            </a:r>
            <a:r>
              <a:rPr lang="en-US" sz="2000" dirty="0"/>
              <a:t>small rather than large fry </a:t>
            </a:r>
          </a:p>
          <a:p>
            <a:r>
              <a:rPr lang="en-US" sz="2000" u="sng" dirty="0"/>
              <a:t>Smaller </a:t>
            </a:r>
            <a:r>
              <a:rPr lang="en-US" sz="2000" u="sng" dirty="0" smtClean="0"/>
              <a:t>step</a:t>
            </a:r>
            <a:r>
              <a:rPr lang="en-US" sz="2000" dirty="0" smtClean="0"/>
              <a:t>: Leave two </a:t>
            </a:r>
            <a:r>
              <a:rPr lang="en-US" sz="2000" dirty="0"/>
              <a:t>fries in the box</a:t>
            </a:r>
          </a:p>
          <a:p>
            <a:r>
              <a:rPr lang="en-US" sz="2000" dirty="0"/>
              <a:t>Behavior to avoid starting: Having sugary snack mid-afternoon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1493838"/>
            <a:ext cx="4724400" cy="639762"/>
          </a:xfrm>
          <a:ln>
            <a:solidFill>
              <a:srgbClr val="FF9900"/>
            </a:solidFill>
          </a:ln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Professional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1" y="2174875"/>
            <a:ext cx="4724399" cy="3951288"/>
          </a:xfrm>
          <a:ln>
            <a:solidFill>
              <a:srgbClr val="FF9900"/>
            </a:solidFill>
          </a:ln>
        </p:spPr>
        <p:txBody>
          <a:bodyPr/>
          <a:lstStyle/>
          <a:p>
            <a:pPr lvl="0"/>
            <a:r>
              <a:rPr lang="en-US" sz="2000" dirty="0" smtClean="0"/>
              <a:t>Goal: Employee </a:t>
            </a:r>
            <a:r>
              <a:rPr lang="en-US" sz="2000" dirty="0"/>
              <a:t>empathy</a:t>
            </a:r>
          </a:p>
          <a:p>
            <a:pPr lvl="0"/>
            <a:r>
              <a:rPr lang="en-US" sz="2000" dirty="0"/>
              <a:t>Behavior to </a:t>
            </a:r>
            <a:r>
              <a:rPr lang="en-US" sz="2000" dirty="0" smtClean="0"/>
              <a:t>start: listen </a:t>
            </a:r>
            <a:r>
              <a:rPr lang="en-US" sz="2000" dirty="0"/>
              <a:t>during emotional outburst</a:t>
            </a:r>
          </a:p>
          <a:p>
            <a:pPr lvl="0"/>
            <a:r>
              <a:rPr lang="en-US" sz="2000" u="sng" dirty="0"/>
              <a:t>Small </a:t>
            </a:r>
            <a:r>
              <a:rPr lang="en-US" sz="2000" u="sng" dirty="0" smtClean="0"/>
              <a:t>step</a:t>
            </a:r>
            <a:r>
              <a:rPr lang="en-US" sz="2000" dirty="0" smtClean="0"/>
              <a:t>: </a:t>
            </a:r>
            <a:r>
              <a:rPr lang="en-US" sz="2000" dirty="0"/>
              <a:t>A</a:t>
            </a:r>
            <a:r>
              <a:rPr lang="en-US" sz="2000" dirty="0" smtClean="0"/>
              <a:t>ssume </a:t>
            </a:r>
            <a:r>
              <a:rPr lang="en-US" sz="2000" dirty="0"/>
              <a:t>customer has right to be </a:t>
            </a:r>
            <a:r>
              <a:rPr lang="en-US" sz="2000" dirty="0" smtClean="0"/>
              <a:t>angry</a:t>
            </a:r>
            <a:endParaRPr lang="en-US" sz="2000" dirty="0"/>
          </a:p>
          <a:p>
            <a:pPr lvl="0"/>
            <a:r>
              <a:rPr lang="en-US" sz="2000" u="sng" dirty="0"/>
              <a:t>Smaller </a:t>
            </a:r>
            <a:r>
              <a:rPr lang="en-US" sz="2000" u="sng" dirty="0" smtClean="0"/>
              <a:t>step</a:t>
            </a:r>
            <a:r>
              <a:rPr lang="en-US" sz="2000" dirty="0" smtClean="0"/>
              <a:t>: </a:t>
            </a:r>
            <a:r>
              <a:rPr lang="en-US" sz="2000" dirty="0"/>
              <a:t>R</a:t>
            </a:r>
            <a:r>
              <a:rPr lang="en-US" sz="2000" dirty="0" smtClean="0"/>
              <a:t>ecall </a:t>
            </a:r>
            <a:r>
              <a:rPr lang="en-US" sz="2000" dirty="0"/>
              <a:t>a time when you received similar service and got mad </a:t>
            </a:r>
          </a:p>
          <a:p>
            <a:pPr lvl="0"/>
            <a:r>
              <a:rPr lang="en-US" sz="2000" dirty="0" smtClean="0"/>
              <a:t>Behavior </a:t>
            </a:r>
            <a:r>
              <a:rPr lang="en-US" sz="2000" dirty="0"/>
              <a:t>to avoid </a:t>
            </a:r>
            <a:r>
              <a:rPr lang="en-US" sz="2000" dirty="0" smtClean="0"/>
              <a:t>starting: Getting angry or bad </a:t>
            </a:r>
            <a:r>
              <a:rPr lang="en-US" sz="2000" dirty="0"/>
              <a:t>mouthing the organization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F39A-352D-426D-9F44-78E2889C70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6172200"/>
            <a:ext cx="5029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Smaller steps require less effort &amp; 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Guidelines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5943600" cy="3962399"/>
          </a:xfrm>
          <a:ln>
            <a:noFill/>
          </a:ln>
        </p:spPr>
        <p:txBody>
          <a:bodyPr/>
          <a:lstStyle/>
          <a:p>
            <a:r>
              <a:rPr lang="en-US" sz="2400" dirty="0" smtClean="0"/>
              <a:t>Use 3-hows to get to specific behavior</a:t>
            </a:r>
          </a:p>
          <a:p>
            <a:r>
              <a:rPr lang="en-US" sz="2400" dirty="0"/>
              <a:t>Make steps smaller and smaller until there is clear motivation for doing </a:t>
            </a:r>
            <a:r>
              <a:rPr lang="en-US" sz="2400" dirty="0" smtClean="0"/>
              <a:t>it</a:t>
            </a:r>
          </a:p>
          <a:p>
            <a:r>
              <a:rPr lang="en-US" sz="2400" dirty="0" smtClean="0"/>
              <a:t>Look to what others have discovered</a:t>
            </a:r>
          </a:p>
          <a:p>
            <a:pPr lvl="1"/>
            <a:r>
              <a:rPr lang="en-US" sz="2000" dirty="0" smtClean="0"/>
              <a:t>Quick research</a:t>
            </a:r>
          </a:p>
          <a:p>
            <a:pPr lvl="1"/>
            <a:r>
              <a:rPr lang="en-US" sz="2000" dirty="0" smtClean="0"/>
              <a:t>Ask people that have made the change</a:t>
            </a:r>
          </a:p>
          <a:p>
            <a:r>
              <a:rPr lang="en-US" sz="2400" dirty="0" smtClean="0"/>
              <a:t>Is </a:t>
            </a:r>
            <a:r>
              <a:rPr lang="en-US" sz="2400" dirty="0"/>
              <a:t>this the fastest way I can get started?</a:t>
            </a:r>
          </a:p>
          <a:p>
            <a:r>
              <a:rPr lang="en-US" sz="2400" dirty="0" smtClean="0"/>
              <a:t>Label behaviors </a:t>
            </a:r>
            <a:r>
              <a:rPr lang="en-US" sz="2400" dirty="0"/>
              <a:t>and small steps in a meaningful </a:t>
            </a:r>
            <a:r>
              <a:rPr lang="en-US" sz="2400" dirty="0" smtClean="0"/>
              <a:t>way</a:t>
            </a:r>
            <a:endParaRPr lang="en-US" sz="2400" dirty="0"/>
          </a:p>
          <a:p>
            <a:r>
              <a:rPr lang="en-US" sz="2400" dirty="0"/>
              <a:t>Play to your strengths</a:t>
            </a:r>
          </a:p>
          <a:p>
            <a:r>
              <a:rPr lang="en-US" sz="2400" dirty="0"/>
              <a:t>Formulate behavior to try as if then </a:t>
            </a:r>
            <a:r>
              <a:rPr lang="en-US" sz="2400" dirty="0" smtClean="0"/>
              <a:t>rule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81800" y="4191000"/>
            <a:ext cx="1981200" cy="107721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Search iTunes or the App store for </a:t>
            </a:r>
            <a:r>
              <a:rPr lang="en-US" sz="1600" dirty="0" err="1" smtClean="0">
                <a:solidFill>
                  <a:srgbClr val="7030A0"/>
                </a:solidFill>
              </a:rPr>
              <a:t>NewHabits</a:t>
            </a:r>
            <a:r>
              <a:rPr lang="en-US" sz="1600" dirty="0" smtClean="0">
                <a:solidFill>
                  <a:srgbClr val="7030A0"/>
                </a:solidFill>
              </a:rPr>
              <a:t> or use link below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99" y="6172200"/>
            <a:ext cx="69818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https://itunes.apple.com/us/app/new-habits/id604403553?mt=8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79082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676400"/>
            <a:ext cx="1190625" cy="122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2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60020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Pick </a:t>
            </a:r>
            <a:r>
              <a:rPr lang="en-US" sz="2000" dirty="0" smtClean="0"/>
              <a:t>an improvement goal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Use the 3-hows to find a simple behavior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Define one small step you are motivated to take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Try it out!</a:t>
            </a:r>
          </a:p>
          <a:p>
            <a:pPr algn="l"/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93334896"/>
              </p:ext>
            </p:extLst>
          </p:nvPr>
        </p:nvGraphicFramePr>
        <p:xfrm>
          <a:off x="685800" y="1679575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name="Visio" r:id="rId3" imgW="2679535" imgH="2679469" progId="Visio.Drawing.11">
                  <p:embed/>
                </p:oleObj>
              </mc:Choice>
              <mc:Fallback>
                <p:oleObj name="Visio" r:id="rId3" imgW="2679535" imgH="2679469" progId="Visio.Drawing.11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9575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638800"/>
            <a:ext cx="5791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Consider labeling or play to your strength in step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529512" cy="2222500"/>
          </a:xfrm>
          <a:solidFill>
            <a:schemeClr val="accent6">
              <a:lumMod val="20000"/>
              <a:lumOff val="80000"/>
            </a:schemeClr>
          </a:solidFill>
          <a:ln w="9525" cmpd="sng">
            <a:solidFill>
              <a:srgbClr val="FF9900"/>
            </a:solidFill>
          </a:ln>
        </p:spPr>
        <p:txBody>
          <a:bodyPr/>
          <a:lstStyle/>
          <a:p>
            <a:pPr lvl="0"/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1. Target Simple </a:t>
            </a:r>
            <a:r>
              <a:rPr lang="en-US" sz="1600" b="0" cap="none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ital </a:t>
            </a:r>
            <a:r>
              <a:rPr lang="en-US" sz="1600" b="0" cap="none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ehaviors</a:t>
            </a:r>
            <a:r>
              <a:rPr lang="en-US" sz="3200" b="0" cap="none" dirty="0" smtClean="0"/>
              <a:t/>
            </a:r>
            <a:br>
              <a:rPr lang="en-US" sz="3200" b="0" cap="none" dirty="0" smtClean="0"/>
            </a:br>
            <a:r>
              <a:rPr lang="en-US" sz="3200" b="0" cap="none" dirty="0" smtClean="0"/>
              <a:t>2. Motivate Change by Appealing to Both Heart and Mind but Mostly Heart</a:t>
            </a:r>
            <a:r>
              <a:rPr lang="en-US" sz="1600" b="0" cap="none" dirty="0" smtClean="0"/>
              <a:t/>
            </a:r>
            <a:br>
              <a:rPr lang="en-US" sz="1600" b="0" cap="none" dirty="0" smtClean="0"/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3. Change Environment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4. Work Through Others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5. Systematically Experiments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Lesson Two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0D6F-9AFA-48C0-AEC8-7115A77803A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5" descr="Mark Clare Photo March 08 v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1698625" cy="17478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 are of Two Minds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0038"/>
            <a:ext cx="2362200" cy="639762"/>
          </a:xfrm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</a:rPr>
              <a:t>The Rider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2362200" cy="1711325"/>
          </a:xfrm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sz="2800" dirty="0" smtClean="0"/>
              <a:t>Rational</a:t>
            </a:r>
            <a:endParaRPr lang="en-US" sz="2800" dirty="0"/>
          </a:p>
          <a:p>
            <a:r>
              <a:rPr lang="en-US" sz="2800" dirty="0" smtClean="0"/>
              <a:t>Conscious</a:t>
            </a:r>
            <a:endParaRPr lang="en-US" sz="2800" dirty="0"/>
          </a:p>
          <a:p>
            <a:r>
              <a:rPr lang="en-US" sz="2800" dirty="0" smtClean="0"/>
              <a:t>Cool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000" y="1570038"/>
            <a:ext cx="2822575" cy="639762"/>
          </a:xfrm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</a:rPr>
              <a:t>The Elephant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29000" y="2251075"/>
            <a:ext cx="2822575" cy="1711325"/>
          </a:xfrm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sz="2800" dirty="0" smtClean="0"/>
              <a:t>Emotional</a:t>
            </a:r>
            <a:endParaRPr lang="en-US" sz="2800" dirty="0"/>
          </a:p>
          <a:p>
            <a:r>
              <a:rPr lang="en-US" sz="2800" dirty="0" smtClean="0"/>
              <a:t>Automatic</a:t>
            </a:r>
            <a:endParaRPr lang="en-US" sz="2800" dirty="0"/>
          </a:p>
          <a:p>
            <a:r>
              <a:rPr lang="en-US" sz="2800" dirty="0" smtClean="0"/>
              <a:t>Hot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F39A-352D-426D-9F44-78E2889C70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373" y="4061752"/>
            <a:ext cx="23310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Watchful, thinking, and self controlled.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4064305"/>
            <a:ext cx="2819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the moment, runs on gut, powerful &amp; impulsive.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5144869"/>
            <a:ext cx="3810000" cy="64633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“Learning </a:t>
            </a:r>
            <a:r>
              <a:rPr lang="en-US" dirty="0"/>
              <a:t>how to train the elephant is the secret of self-improvement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38638"/>
            <a:ext cx="23336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7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Logic of the Heart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train the elephant with reason but with the logic of the heart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Follow the </a:t>
            </a:r>
            <a:r>
              <a:rPr lang="en-US" sz="2200" dirty="0" smtClean="0"/>
              <a:t>feel-goods</a:t>
            </a:r>
            <a:endParaRPr lang="en-US" sz="2200" dirty="0"/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Protect and expand sense of identity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Seek pleasure avoid pain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Emphasize immediate gains over future </a:t>
            </a:r>
            <a:r>
              <a:rPr lang="en-US" sz="2200" dirty="0" smtClean="0"/>
              <a:t>gains</a:t>
            </a:r>
            <a:endParaRPr lang="en-US" dirty="0"/>
          </a:p>
          <a:p>
            <a:r>
              <a:rPr lang="en-US" dirty="0" smtClean="0"/>
              <a:t>100+ cognitive biases that reveal details of automatic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Logic of the Heart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25963"/>
          </a:xfrm>
        </p:spPr>
        <p:txBody>
          <a:bodyPr/>
          <a:lstStyle/>
          <a:p>
            <a:r>
              <a:rPr lang="en-US" sz="2800" dirty="0" smtClean="0"/>
              <a:t>To uncover the logic of the heart use the 3-Whys or ask why three times in a row</a:t>
            </a:r>
          </a:p>
          <a:p>
            <a:pPr lvl="1"/>
            <a:r>
              <a:rPr lang="en-US" sz="2400" dirty="0" smtClean="0"/>
              <a:t>Why don’t I/they already practice the target behavior?</a:t>
            </a:r>
          </a:p>
          <a:p>
            <a:r>
              <a:rPr lang="en-US" sz="2800" dirty="0" smtClean="0"/>
              <a:t>Why don’t you exercise regularly every week?</a:t>
            </a:r>
          </a:p>
          <a:p>
            <a:pPr lvl="1"/>
            <a:r>
              <a:rPr lang="en-US" sz="2400" dirty="0" smtClean="0"/>
              <a:t>WHY1: I don’t have the time</a:t>
            </a:r>
          </a:p>
          <a:p>
            <a:pPr lvl="2"/>
            <a:r>
              <a:rPr lang="en-US" sz="2000" dirty="0" smtClean="0"/>
              <a:t>Why don’t you have the time?</a:t>
            </a:r>
          </a:p>
          <a:p>
            <a:pPr lvl="3"/>
            <a:r>
              <a:rPr lang="en-US" dirty="0" smtClean="0"/>
              <a:t>WHY2: I am busy with work and family</a:t>
            </a:r>
          </a:p>
          <a:p>
            <a:pPr lvl="4"/>
            <a:r>
              <a:rPr lang="en-US" dirty="0" smtClean="0"/>
              <a:t>Why are you busy with work and family?</a:t>
            </a:r>
          </a:p>
          <a:p>
            <a:pPr lvl="5"/>
            <a:r>
              <a:rPr lang="en-US" dirty="0" smtClean="0"/>
              <a:t>WHY3: They are more important than exercise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9" descr="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5146964"/>
            <a:ext cx="1447800" cy="949035"/>
          </a:xfrm>
          <a:prstGeom prst="rect">
            <a:avLst/>
          </a:prstGeom>
          <a:solidFill>
            <a:srgbClr val="CC99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latin typeface="Tahoma" pitchFamily="34" charset="0"/>
              </a:rPr>
              <a:t>Emphasize immediate over future.</a:t>
            </a:r>
            <a:endParaRPr lang="en-US" dirty="0">
              <a:latin typeface="Tahoma" pitchFamily="34" charset="0"/>
            </a:endParaRPr>
          </a:p>
          <a:p>
            <a:endParaRPr lang="en-US" sz="1200" dirty="0">
              <a:latin typeface="Tahoma" pitchFamily="34" charset="0"/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1752600" y="5146964"/>
            <a:ext cx="1295400" cy="47451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Define Small Steps Using</a:t>
            </a:r>
            <a:br>
              <a:rPr lang="en-US" sz="3600" dirty="0" smtClean="0"/>
            </a:br>
            <a:r>
              <a:rPr lang="en-US" sz="2000" dirty="0"/>
              <a:t>t</a:t>
            </a:r>
            <a:r>
              <a:rPr lang="en-US" sz="2000" dirty="0" smtClean="0"/>
              <a:t>he Logic of the Heart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477000" cy="4525963"/>
          </a:xfrm>
        </p:spPr>
        <p:txBody>
          <a:bodyPr/>
          <a:lstStyle/>
          <a:p>
            <a:r>
              <a:rPr lang="en-US" sz="2400" dirty="0" smtClean="0"/>
              <a:t>Use the 3-Why to understand what is standing in the way of starting or stopping the target behavior and define small steps to work around it.</a:t>
            </a:r>
          </a:p>
          <a:p>
            <a:r>
              <a:rPr lang="en-US" sz="2400" dirty="0" smtClean="0"/>
              <a:t>Define small steps that:</a:t>
            </a:r>
          </a:p>
          <a:p>
            <a:pPr lvl="1"/>
            <a:r>
              <a:rPr lang="en-US" sz="1800" dirty="0" smtClean="0"/>
              <a:t>Avoid pain and create pleasure or some feel-good</a:t>
            </a:r>
          </a:p>
          <a:p>
            <a:pPr lvl="1"/>
            <a:r>
              <a:rPr lang="en-US" sz="1800" dirty="0" smtClean="0"/>
              <a:t>Leverage pride, values and personal stature </a:t>
            </a:r>
          </a:p>
          <a:p>
            <a:pPr lvl="1"/>
            <a:r>
              <a:rPr lang="en-US" sz="1800" dirty="0" smtClean="0"/>
              <a:t>Provide immediate rewards but also generate long-term benefits </a:t>
            </a:r>
          </a:p>
          <a:p>
            <a:r>
              <a:rPr lang="en-US" sz="2200" dirty="0" smtClean="0"/>
              <a:t>You likely won’t figure the elephant out right away so keep notes on the Whys and the small steps you try out and how well they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934200" y="1600200"/>
            <a:ext cx="1981200" cy="230832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sz="1600" b="1" u="sng" dirty="0" smtClean="0">
                <a:solidFill>
                  <a:srgbClr val="7030A0"/>
                </a:solidFill>
              </a:rPr>
              <a:t>Examples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Take a walk with family after dinner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Set a 10,000 step goal with peers at work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Don’t Forget The Rider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r>
              <a:rPr lang="en-US" sz="2400" dirty="0" smtClean="0"/>
              <a:t>Sometimes lack of skill or lack of confidence to gain a skill blocks behavior change</a:t>
            </a:r>
          </a:p>
          <a:p>
            <a:pPr lvl="1"/>
            <a:r>
              <a:rPr lang="en-US" sz="2000" dirty="0" smtClean="0"/>
              <a:t>I don’t know how to do that</a:t>
            </a:r>
          </a:p>
          <a:p>
            <a:pPr lvl="1"/>
            <a:r>
              <a:rPr lang="en-US" sz="2000" dirty="0" smtClean="0"/>
              <a:t>I won’t be able to do that</a:t>
            </a:r>
          </a:p>
          <a:p>
            <a:pPr lvl="1"/>
            <a:r>
              <a:rPr lang="en-US" sz="2000" dirty="0" smtClean="0"/>
              <a:t>Trying that is too risky in my environment </a:t>
            </a:r>
          </a:p>
          <a:p>
            <a:r>
              <a:rPr lang="en-US" sz="2400" dirty="0" smtClean="0"/>
              <a:t>Identify skills and techniques needed to enact the vital behaviors</a:t>
            </a:r>
          </a:p>
          <a:p>
            <a:pPr lvl="1"/>
            <a:r>
              <a:rPr lang="en-US" sz="2000" dirty="0" smtClean="0"/>
              <a:t>Quick research</a:t>
            </a:r>
          </a:p>
          <a:p>
            <a:pPr lvl="1"/>
            <a:r>
              <a:rPr lang="en-US" sz="2000" dirty="0" smtClean="0"/>
              <a:t>Observe people that have made the change</a:t>
            </a:r>
          </a:p>
          <a:p>
            <a:r>
              <a:rPr lang="en-US" sz="2400" dirty="0" smtClean="0"/>
              <a:t>Take small steps to practice techniques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10400" y="1677412"/>
            <a:ext cx="1981200" cy="30469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Behaviors change when we satisfy both the elephant and the rider. The rider demands a clear meaningful goal and the belief that they have or can acquire the skills needed to reach the goal. 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Promise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FF9900"/>
            </a:solidFill>
          </a:ln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Goal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sz="2800" dirty="0" smtClean="0"/>
              <a:t>Learn to apply 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reliable process for making behavior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that sticks in </a:t>
            </a:r>
            <a:r>
              <a:rPr lang="en-US" sz="2800" dirty="0" smtClean="0"/>
              <a:t>yourself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others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9900"/>
            </a:solidFill>
          </a:ln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Specifics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dirty="0" smtClean="0"/>
              <a:t>Straight forward to use</a:t>
            </a:r>
          </a:p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Grounded in science</a:t>
            </a:r>
          </a:p>
          <a:p>
            <a:r>
              <a:rPr lang="en-US" dirty="0" smtClean="0"/>
              <a:t>Based on proven practice</a:t>
            </a:r>
          </a:p>
          <a:p>
            <a:r>
              <a:rPr lang="en-US" dirty="0" smtClean="0"/>
              <a:t>Works on all challenges with the exception of those involving clinical or mental health disorders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F39A-352D-426D-9F44-78E2889C70BE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64096"/>
              </p:ext>
            </p:extLst>
          </p:nvPr>
        </p:nvGraphicFramePr>
        <p:xfrm>
          <a:off x="1600200" y="441960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Visio" r:id="rId3" imgW="2679535" imgH="2679469" progId="Visio.Drawing.11">
                  <p:embed/>
                </p:oleObj>
              </mc:Choice>
              <mc:Fallback>
                <p:oleObj name="Visio" r:id="rId3" imgW="2679535" imgH="267946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19600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56165" y="6172200"/>
            <a:ext cx="4038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LBC = Lasting Behavior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Guidelines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4525963"/>
          </a:xfrm>
        </p:spPr>
        <p:txBody>
          <a:bodyPr/>
          <a:lstStyle/>
          <a:p>
            <a:r>
              <a:rPr lang="en-US" sz="2200" dirty="0" smtClean="0"/>
              <a:t>If behaviors are not changing it is a skill (rider) or motivation (elephant) issue</a:t>
            </a:r>
          </a:p>
          <a:p>
            <a:r>
              <a:rPr lang="en-US" sz="2200" dirty="0" smtClean="0"/>
              <a:t>Positive affirmations work</a:t>
            </a:r>
          </a:p>
          <a:p>
            <a:r>
              <a:rPr lang="en-US" sz="2200" dirty="0" smtClean="0"/>
              <a:t>Link change goals directly to:</a:t>
            </a:r>
          </a:p>
          <a:p>
            <a:pPr lvl="1"/>
            <a:r>
              <a:rPr lang="en-US" sz="1800" dirty="0" smtClean="0"/>
              <a:t>Values</a:t>
            </a:r>
          </a:p>
          <a:p>
            <a:pPr lvl="1"/>
            <a:r>
              <a:rPr lang="en-US" sz="1800" dirty="0" smtClean="0"/>
              <a:t>Moral imperative or ethical issues</a:t>
            </a:r>
          </a:p>
          <a:p>
            <a:pPr lvl="1"/>
            <a:r>
              <a:rPr lang="en-US" sz="1800" dirty="0" smtClean="0"/>
              <a:t>Larger purpose</a:t>
            </a:r>
          </a:p>
          <a:p>
            <a:r>
              <a:rPr lang="en-US" sz="2200" dirty="0" smtClean="0"/>
              <a:t>Fun or pleasurable</a:t>
            </a:r>
          </a:p>
          <a:p>
            <a:r>
              <a:rPr lang="en-US" sz="2200" dirty="0" smtClean="0"/>
              <a:t>Personalize consequences of inaction</a:t>
            </a:r>
          </a:p>
          <a:p>
            <a:pPr lvl="1"/>
            <a:r>
              <a:rPr lang="en-US" sz="1800" dirty="0" smtClean="0"/>
              <a:t>Create a positive penalty for inaction</a:t>
            </a:r>
          </a:p>
          <a:p>
            <a:r>
              <a:rPr lang="en-US" sz="2200" dirty="0" smtClean="0"/>
              <a:t>Examine self talk about change</a:t>
            </a:r>
          </a:p>
          <a:p>
            <a:pPr lvl="1"/>
            <a:r>
              <a:rPr lang="en-US" sz="1800" dirty="0" smtClean="0"/>
              <a:t>List fears and other emotions that are blocking action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32" y="1447800"/>
            <a:ext cx="1190625" cy="122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840" y="6236732"/>
            <a:ext cx="69818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https://itunes.apple.com/us/app/new-habits/id604403553?mt=8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44" y="3048000"/>
            <a:ext cx="2309381" cy="630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8001000" cy="2435226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Pick </a:t>
            </a:r>
            <a:r>
              <a:rPr lang="en-US" sz="2000" dirty="0" smtClean="0"/>
              <a:t>an improvement goal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Use the 3-hows to find a simple behavior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Use the 3-whys to determine why the behaviors are not already practiced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Focus on a motivation issue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Use the logic of the heart to define one or more small steps to enact the behavior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Try them out!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 smtClean="0"/>
          </a:p>
          <a:p>
            <a:pPr algn="l"/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9802982"/>
              </p:ext>
            </p:extLst>
          </p:nvPr>
        </p:nvGraphicFramePr>
        <p:xfrm>
          <a:off x="685800" y="536575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9" name="Visio" r:id="rId3" imgW="2679535" imgH="2679469" progId="Visio.Drawing.11">
                  <p:embed/>
                </p:oleObj>
              </mc:Choice>
              <mc:Fallback>
                <p:oleObj name="Visio" r:id="rId3" imgW="2679535" imgH="26794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6575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5212140"/>
            <a:ext cx="4876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en-US" sz="1600" b="1" u="sng" dirty="0" smtClean="0"/>
              <a:t>The Logic of the Heart</a:t>
            </a:r>
          </a:p>
          <a:p>
            <a:pPr lvl="2" algn="ctr"/>
            <a:endParaRPr lang="en-US" sz="1600" b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Follow </a:t>
            </a:r>
            <a:r>
              <a:rPr lang="en-US" sz="1600" dirty="0"/>
              <a:t>the feel-goods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Protect and expand sense of identity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Seek pleasure avoid pain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Emphasize immediate gains over future gains</a:t>
            </a:r>
          </a:p>
        </p:txBody>
      </p:sp>
    </p:spTree>
    <p:extLst>
      <p:ext uri="{BB962C8B-B14F-4D97-AF65-F5344CB8AC3E}">
        <p14:creationId xmlns:p14="http://schemas.microsoft.com/office/powerpoint/2010/main" val="25330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529513" cy="1993900"/>
          </a:xfrm>
          <a:solidFill>
            <a:schemeClr val="accent6">
              <a:lumMod val="20000"/>
              <a:lumOff val="80000"/>
            </a:schemeClr>
          </a:solidFill>
          <a:ln w="9525" cmpd="sng">
            <a:solidFill>
              <a:srgbClr val="FF9900"/>
            </a:solidFill>
          </a:ln>
        </p:spPr>
        <p:txBody>
          <a:bodyPr/>
          <a:lstStyle/>
          <a:p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1. Target Simple Vital Behaviors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2. Motivate From the Heart</a:t>
            </a:r>
            <a:r>
              <a:rPr lang="en-US" sz="3000" b="0" cap="none" dirty="0" smtClean="0">
                <a:solidFill>
                  <a:schemeClr val="tx1"/>
                </a:solidFill>
              </a:rPr>
              <a:t/>
            </a:r>
            <a:br>
              <a:rPr lang="en-US" sz="3000" b="0" cap="none" dirty="0" smtClean="0">
                <a:solidFill>
                  <a:schemeClr val="tx1"/>
                </a:solidFill>
              </a:rPr>
            </a:br>
            <a:r>
              <a:rPr lang="en-US" sz="2900" b="0" cap="none" dirty="0" smtClean="0">
                <a:solidFill>
                  <a:schemeClr val="tx1"/>
                </a:solidFill>
              </a:rPr>
              <a:t>3. People Automatically Adapt to Changes in </a:t>
            </a:r>
            <a:r>
              <a:rPr lang="en-US" sz="2900" b="0" cap="none" dirty="0">
                <a:solidFill>
                  <a:schemeClr val="tx1"/>
                </a:solidFill>
              </a:rPr>
              <a:t>t</a:t>
            </a:r>
            <a:r>
              <a:rPr lang="en-US" sz="2900" b="0" cap="none" dirty="0" smtClean="0">
                <a:solidFill>
                  <a:schemeClr val="tx1"/>
                </a:solidFill>
              </a:rPr>
              <a:t>he Environment so Change </a:t>
            </a:r>
            <a:r>
              <a:rPr lang="en-US" sz="2900" b="0" cap="none" dirty="0">
                <a:solidFill>
                  <a:schemeClr val="tx1"/>
                </a:solidFill>
              </a:rPr>
              <a:t>t</a:t>
            </a:r>
            <a:r>
              <a:rPr lang="en-US" sz="2900" b="0" cap="none" dirty="0" smtClean="0">
                <a:solidFill>
                  <a:schemeClr val="tx1"/>
                </a:solidFill>
              </a:rPr>
              <a:t>he Environment</a:t>
            </a:r>
            <a:r>
              <a:rPr lang="en-US" sz="3000" b="0" cap="none" dirty="0" smtClean="0">
                <a:solidFill>
                  <a:schemeClr val="tx1"/>
                </a:solidFill>
              </a:rPr>
              <a:t/>
            </a:r>
            <a:br>
              <a:rPr lang="en-US" sz="3000" b="0" cap="none" dirty="0" smtClean="0">
                <a:solidFill>
                  <a:schemeClr val="tx1"/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4. Work Through Others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5. Systematically Experiment</a:t>
            </a:r>
            <a:r>
              <a:rPr lang="en-US" sz="3000" b="0" cap="none" dirty="0" smtClean="0">
                <a:solidFill>
                  <a:schemeClr val="tx1"/>
                </a:solidFill>
              </a:rPr>
              <a:t/>
            </a:r>
            <a:br>
              <a:rPr lang="en-US" sz="3000" b="0" cap="none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Lesson Three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0D6F-9AFA-48C0-AEC8-7115A77803A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5" descr="Mark Clare Photo March 08 v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1698625" cy="17478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Change the Environment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19800" cy="4525963"/>
          </a:xfrm>
        </p:spPr>
        <p:txBody>
          <a:bodyPr/>
          <a:lstStyle/>
          <a:p>
            <a:r>
              <a:rPr lang="en-US" sz="2800" dirty="0" smtClean="0"/>
              <a:t>Small changes to the environment can be a quick and easy way to produce big and lasting behavior changes</a:t>
            </a:r>
          </a:p>
          <a:p>
            <a:pPr lvl="1"/>
            <a:r>
              <a:rPr lang="en-US" sz="2000" dirty="0" smtClean="0"/>
              <a:t>School cafeteria</a:t>
            </a:r>
          </a:p>
          <a:p>
            <a:pPr lvl="1"/>
            <a:r>
              <a:rPr lang="en-US" sz="2000" dirty="0" smtClean="0"/>
              <a:t>An order wheel </a:t>
            </a:r>
          </a:p>
          <a:p>
            <a:pPr lvl="1"/>
            <a:r>
              <a:rPr lang="en-US" sz="2000" dirty="0" smtClean="0"/>
              <a:t>Disposable latex gloves</a:t>
            </a:r>
          </a:p>
          <a:p>
            <a:pPr lvl="1"/>
            <a:endParaRPr lang="en-US" sz="2000" dirty="0"/>
          </a:p>
          <a:p>
            <a:pPr marL="400050"/>
            <a:r>
              <a:rPr lang="en-US" sz="2800" dirty="0" smtClean="0"/>
              <a:t>100+ cognitive biases that reveal details of automatic thinking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1600200"/>
            <a:ext cx="1981200" cy="156966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The elephant takes it cues from the environment. Change the cues and retrain the elephant.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7" name="Picture 5" descr="predictably-irra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581400"/>
            <a:ext cx="1016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u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5" y="3408218"/>
            <a:ext cx="1143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Change Environment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r>
              <a:rPr lang="en-US" sz="2400" dirty="0" smtClean="0"/>
              <a:t>Identify </a:t>
            </a:r>
            <a:r>
              <a:rPr lang="en-US" sz="2400" dirty="0"/>
              <a:t>enablers and </a:t>
            </a:r>
            <a:r>
              <a:rPr lang="en-US" sz="2400" dirty="0" smtClean="0"/>
              <a:t>defeaters</a:t>
            </a:r>
          </a:p>
          <a:p>
            <a:pPr lvl="1"/>
            <a:r>
              <a:rPr lang="en-US" sz="2000" dirty="0" smtClean="0"/>
              <a:t>Enablers makes it easy to enact the new behaviors</a:t>
            </a:r>
          </a:p>
          <a:p>
            <a:pPr lvl="1"/>
            <a:r>
              <a:rPr lang="en-US" sz="2000" dirty="0" smtClean="0"/>
              <a:t>Defeaters makes it hard to enact the new behaviors </a:t>
            </a:r>
            <a:endParaRPr lang="en-US" sz="2000" dirty="0"/>
          </a:p>
          <a:p>
            <a:r>
              <a:rPr lang="en-US" sz="2400" dirty="0" smtClean="0"/>
              <a:t>Generate ideas to strengthen enablers and weaken defeaters</a:t>
            </a:r>
          </a:p>
          <a:p>
            <a:pPr lvl="1"/>
            <a:r>
              <a:rPr lang="en-US" sz="2000" dirty="0" smtClean="0"/>
              <a:t>Hard stops make it impossible to do things in the old way</a:t>
            </a:r>
          </a:p>
          <a:p>
            <a:pPr lvl="1"/>
            <a:r>
              <a:rPr lang="en-US" sz="2000" dirty="0" smtClean="0"/>
              <a:t>Nudges promote the new behavior but leaves options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34200" y="1600200"/>
            <a:ext cx="1981200" cy="156966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How do I change the environment to promote new behaviors and block unwanted behaviors? 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Weight Loss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324600" cy="4525963"/>
          </a:xfrm>
        </p:spPr>
        <p:txBody>
          <a:bodyPr/>
          <a:lstStyle/>
          <a:p>
            <a:r>
              <a:rPr lang="en-US" sz="2400" dirty="0" smtClean="0"/>
              <a:t>Defeater: See treats  every time you enter kitchen</a:t>
            </a:r>
          </a:p>
          <a:p>
            <a:pPr lvl="1"/>
            <a:r>
              <a:rPr lang="en-US" sz="2000" dirty="0" smtClean="0"/>
              <a:t>Nudge</a:t>
            </a:r>
          </a:p>
          <a:p>
            <a:pPr lvl="2"/>
            <a:r>
              <a:rPr lang="en-US" sz="1800" dirty="0" smtClean="0"/>
              <a:t>Move treats out of site</a:t>
            </a:r>
          </a:p>
          <a:p>
            <a:pPr lvl="1"/>
            <a:r>
              <a:rPr lang="en-US" sz="2000" dirty="0" smtClean="0"/>
              <a:t>Hard stop</a:t>
            </a:r>
          </a:p>
          <a:p>
            <a:pPr lvl="2"/>
            <a:r>
              <a:rPr lang="en-US" sz="1800" dirty="0" smtClean="0"/>
              <a:t>Dispose of treats and don’t buy more</a:t>
            </a:r>
          </a:p>
          <a:p>
            <a:r>
              <a:rPr lang="en-US" sz="2400" dirty="0" smtClean="0"/>
              <a:t>Enabler:  More water less soda</a:t>
            </a:r>
          </a:p>
          <a:p>
            <a:pPr lvl="1"/>
            <a:r>
              <a:rPr lang="en-US" sz="2000" dirty="0" smtClean="0"/>
              <a:t>Nudge</a:t>
            </a:r>
          </a:p>
          <a:p>
            <a:pPr lvl="2"/>
            <a:r>
              <a:rPr lang="en-US" sz="1800" dirty="0" smtClean="0"/>
              <a:t>Put plenty of water in your fridge and push soda to the back</a:t>
            </a:r>
          </a:p>
          <a:p>
            <a:pPr lvl="1"/>
            <a:r>
              <a:rPr lang="en-US" sz="2000" dirty="0" smtClean="0"/>
              <a:t>Hard stop</a:t>
            </a:r>
          </a:p>
          <a:p>
            <a:pPr lvl="2"/>
            <a:r>
              <a:rPr lang="en-US" sz="1800" dirty="0" smtClean="0"/>
              <a:t>Stock only water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34200" y="1600200"/>
            <a:ext cx="1981200" cy="156966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This works for personal change and when you want to influence behavior change in others. 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Guidelines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4525963"/>
          </a:xfrm>
        </p:spPr>
        <p:txBody>
          <a:bodyPr/>
          <a:lstStyle/>
          <a:p>
            <a:r>
              <a:rPr lang="en-US" sz="2400" dirty="0" smtClean="0"/>
              <a:t>Move things around, get rid of things that trigger old habits, buy things that promote new behaviors</a:t>
            </a:r>
          </a:p>
          <a:p>
            <a:r>
              <a:rPr lang="en-US" sz="2400" dirty="0" smtClean="0"/>
              <a:t>Set defaults to support new behaviors</a:t>
            </a:r>
          </a:p>
          <a:p>
            <a:r>
              <a:rPr lang="en-US" sz="2400" dirty="0" smtClean="0"/>
              <a:t>Use notes, reminders, alarms and other forms of information</a:t>
            </a:r>
          </a:p>
          <a:p>
            <a:r>
              <a:rPr lang="en-US" sz="2400" dirty="0" smtClean="0"/>
              <a:t>Reduce steps and time it takes to start new behavior</a:t>
            </a:r>
          </a:p>
          <a:p>
            <a:r>
              <a:rPr lang="en-US" sz="2400" dirty="0" smtClean="0"/>
              <a:t>Keep score and reward yourself BUT not by indulging in the behavior you want to stop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32" y="1447800"/>
            <a:ext cx="1190625" cy="122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44" y="2971800"/>
            <a:ext cx="2362200" cy="606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5867400"/>
            <a:ext cx="69818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https://itunes.apple.com/us/app/new-habits/id604403553?mt=8</a:t>
            </a:r>
          </a:p>
        </p:txBody>
      </p:sp>
    </p:spTree>
    <p:extLst>
      <p:ext uri="{BB962C8B-B14F-4D97-AF65-F5344CB8AC3E}">
        <p14:creationId xmlns:p14="http://schemas.microsoft.com/office/powerpoint/2010/main" val="29900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2174"/>
            <a:ext cx="7772400" cy="1901825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Pick </a:t>
            </a:r>
            <a:r>
              <a:rPr lang="en-US" sz="2000" dirty="0" smtClean="0"/>
              <a:t>an improvement goal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Use the 3-hows to find a simple behavior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Identify one defeater and one enabler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Define a way to weaken the defeater &amp; strengthen the enabler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Implement them!</a:t>
            </a:r>
          </a:p>
          <a:p>
            <a:pPr algn="l"/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40595548"/>
              </p:ext>
            </p:extLst>
          </p:nvPr>
        </p:nvGraphicFramePr>
        <p:xfrm>
          <a:off x="685800" y="1679575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name="Visio" r:id="rId3" imgW="2679535" imgH="2679469" progId="Visio.Drawing.11">
                  <p:embed/>
                </p:oleObj>
              </mc:Choice>
              <mc:Fallback>
                <p:oleObj name="Visio" r:id="rId3" imgW="2679535" imgH="26794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9575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562600"/>
            <a:ext cx="58674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Enablers make it easier to start the new behaviors and defeaters make it hard.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 both a nudge and a hard stop in step four.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529512" cy="2298700"/>
          </a:xfrm>
          <a:solidFill>
            <a:schemeClr val="accent6">
              <a:lumMod val="20000"/>
              <a:lumOff val="80000"/>
            </a:schemeClr>
          </a:solidFill>
          <a:ln w="9525" cmpd="sng">
            <a:solidFill>
              <a:srgbClr val="FF9900"/>
            </a:solidFill>
          </a:ln>
        </p:spPr>
        <p:txBody>
          <a:bodyPr/>
          <a:lstStyle/>
          <a:p>
            <a:pPr lvl="0"/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1. Target Simple Vital Behaviors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2. Motivate From the Heart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3. Change Environment</a:t>
            </a:r>
            <a:r>
              <a:rPr lang="en-US" sz="3000" b="0" cap="none" dirty="0" smtClean="0">
                <a:solidFill>
                  <a:schemeClr val="tx1"/>
                </a:solidFill>
              </a:rPr>
              <a:t/>
            </a:r>
            <a:br>
              <a:rPr lang="en-US" sz="3000" b="0" cap="none" dirty="0" smtClean="0">
                <a:solidFill>
                  <a:schemeClr val="tx1"/>
                </a:solidFill>
              </a:rPr>
            </a:br>
            <a:r>
              <a:rPr lang="en-US" sz="2800" b="0" cap="none" dirty="0" smtClean="0">
                <a:solidFill>
                  <a:schemeClr val="tx1"/>
                </a:solidFill>
              </a:rPr>
              <a:t>4. People Change People </a:t>
            </a:r>
            <a:r>
              <a:rPr lang="en-US" sz="2800" b="0" cap="none" dirty="0">
                <a:solidFill>
                  <a:schemeClr val="tx1"/>
                </a:solidFill>
              </a:rPr>
              <a:t>s</a:t>
            </a:r>
            <a:r>
              <a:rPr lang="en-US" sz="2800" b="0" cap="none" dirty="0" smtClean="0">
                <a:solidFill>
                  <a:schemeClr val="tx1"/>
                </a:solidFill>
              </a:rPr>
              <a:t>o Look to Networks, Groups, Friends &amp; Family Members</a:t>
            </a:r>
            <a:r>
              <a:rPr lang="en-US" sz="3000" b="0" cap="none" dirty="0" smtClean="0">
                <a:solidFill>
                  <a:schemeClr val="tx1"/>
                </a:solidFill>
              </a:rPr>
              <a:t/>
            </a:r>
            <a:br>
              <a:rPr lang="en-US" sz="3000" b="0" cap="none" dirty="0" smtClean="0">
                <a:solidFill>
                  <a:schemeClr val="tx1"/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5. Systematically Experiment</a:t>
            </a:r>
            <a:r>
              <a:rPr lang="en-US" sz="3000" b="0" cap="none" dirty="0" smtClean="0">
                <a:solidFill>
                  <a:schemeClr val="tx1"/>
                </a:solidFill>
              </a:rPr>
              <a:t/>
            </a:r>
            <a:br>
              <a:rPr lang="en-US" sz="3000" b="0" cap="none" dirty="0" smtClean="0">
                <a:solidFill>
                  <a:schemeClr val="tx1"/>
                </a:solidFill>
              </a:rPr>
            </a:br>
            <a:r>
              <a:rPr lang="en-US" sz="3000" b="0" cap="none" dirty="0" smtClean="0">
                <a:solidFill>
                  <a:schemeClr val="tx1"/>
                </a:solidFill>
              </a:rPr>
              <a:t/>
            </a:r>
            <a:br>
              <a:rPr lang="en-US" sz="3000" b="0" cap="none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Lesson Four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0D6F-9AFA-48C0-AEC8-7115A77803A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5" descr="Mark Clare Photo March 08 v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1698625" cy="17478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Social by Nature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sz="2800" dirty="0" smtClean="0"/>
              <a:t>Brain is hardwired to be part of group</a:t>
            </a:r>
          </a:p>
          <a:p>
            <a:r>
              <a:rPr lang="en-US" sz="2800" dirty="0" smtClean="0"/>
              <a:t>Strong psychological need to be included, respected, loved and needed</a:t>
            </a:r>
            <a:endParaRPr lang="en-US" sz="2000" dirty="0" smtClean="0"/>
          </a:p>
          <a:p>
            <a:r>
              <a:rPr lang="en-US" sz="2800" dirty="0" smtClean="0"/>
              <a:t>Strongly influenced by the individuals and groups we associate with</a:t>
            </a:r>
            <a:endParaRPr lang="en-US" sz="2800" dirty="0"/>
          </a:p>
          <a:p>
            <a:r>
              <a:rPr lang="en-US" sz="2800" dirty="0" smtClean="0"/>
              <a:t>Behavioral mimicry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0" y="3195697"/>
            <a:ext cx="1981200" cy="206210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“The </a:t>
            </a:r>
            <a:r>
              <a:rPr lang="en-US" sz="1600" dirty="0">
                <a:solidFill>
                  <a:srgbClr val="7030A0"/>
                </a:solidFill>
              </a:rPr>
              <a:t>most fundamental discovery of this new science: We are wired to connect</a:t>
            </a:r>
            <a:r>
              <a:rPr lang="en-US" sz="1600" dirty="0" smtClean="0">
                <a:solidFill>
                  <a:srgbClr val="7030A0"/>
                </a:solidFill>
              </a:rPr>
              <a:t>..”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Daniel </a:t>
            </a:r>
            <a:r>
              <a:rPr lang="en-US" sz="1600" dirty="0" err="1" smtClean="0">
                <a:solidFill>
                  <a:srgbClr val="7030A0"/>
                </a:solidFill>
              </a:rPr>
              <a:t>Goleman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38177"/>
            <a:ext cx="1109839" cy="172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5250"/>
            <a:ext cx="1139134" cy="158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8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Behavior Change Challenges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Personal and Professional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2667000" cy="31242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9900"/>
            </a:solidFill>
          </a:ln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Money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Improvement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9000" y="1905000"/>
            <a:ext cx="5181600" cy="3124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9900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 smtClean="0"/>
              <a:t>Teacher</a:t>
            </a:r>
          </a:p>
          <a:p>
            <a:pPr lvl="1"/>
            <a:r>
              <a:rPr lang="en-US" sz="1400" kern="0" dirty="0" smtClean="0">
                <a:ea typeface="+mn-ea"/>
              </a:rPr>
              <a:t> Engage students and avoid disruptive classroom behaviors</a:t>
            </a:r>
          </a:p>
          <a:p>
            <a:r>
              <a:rPr lang="en-US" sz="2000" kern="0" dirty="0" smtClean="0"/>
              <a:t>Manager</a:t>
            </a:r>
            <a:r>
              <a:rPr lang="en-US" sz="1800" kern="0" dirty="0" smtClean="0"/>
              <a:t> </a:t>
            </a:r>
          </a:p>
          <a:p>
            <a:pPr lvl="1"/>
            <a:r>
              <a:rPr lang="en-US" sz="1400" kern="0" dirty="0" smtClean="0">
                <a:ea typeface="+mn-ea"/>
              </a:rPr>
              <a:t>Motivate employees to try new ways of working</a:t>
            </a:r>
          </a:p>
          <a:p>
            <a:r>
              <a:rPr lang="en-US" sz="2000" kern="0" dirty="0" smtClean="0"/>
              <a:t>Doctor</a:t>
            </a:r>
            <a:r>
              <a:rPr lang="en-US" sz="1800" kern="0" dirty="0" smtClean="0"/>
              <a:t> </a:t>
            </a:r>
          </a:p>
          <a:p>
            <a:pPr lvl="1"/>
            <a:r>
              <a:rPr lang="en-US" sz="1400" kern="0" dirty="0" smtClean="0">
                <a:ea typeface="+mn-ea"/>
              </a:rPr>
              <a:t>Coach patients to make health behavior changes </a:t>
            </a:r>
          </a:p>
          <a:p>
            <a:r>
              <a:rPr lang="en-US" sz="2000" kern="0" dirty="0" smtClean="0"/>
              <a:t>Parent</a:t>
            </a:r>
          </a:p>
          <a:p>
            <a:pPr lvl="1"/>
            <a:r>
              <a:rPr lang="en-US" sz="1400" kern="0" dirty="0" smtClean="0">
                <a:ea typeface="+mn-ea"/>
              </a:rPr>
              <a:t>Get kids to listen, take responsible actions and learn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024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Method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029200"/>
          </a:xfrm>
        </p:spPr>
        <p:txBody>
          <a:bodyPr/>
          <a:lstStyle/>
          <a:p>
            <a:r>
              <a:rPr lang="en-US" sz="2400" dirty="0" smtClean="0"/>
              <a:t>Identify individuals and groups that</a:t>
            </a:r>
          </a:p>
          <a:p>
            <a:pPr lvl="1"/>
            <a:r>
              <a:rPr lang="en-US" sz="2000" dirty="0" smtClean="0"/>
              <a:t>will naturally support </a:t>
            </a:r>
            <a:r>
              <a:rPr lang="en-US" sz="2000" dirty="0"/>
              <a:t>the change</a:t>
            </a:r>
          </a:p>
          <a:p>
            <a:pPr lvl="1"/>
            <a:r>
              <a:rPr lang="en-US" sz="2000" dirty="0" smtClean="0"/>
              <a:t>may </a:t>
            </a:r>
            <a:r>
              <a:rPr lang="en-US" sz="2000" dirty="0"/>
              <a:t>tend to resist or even sabotage the change</a:t>
            </a:r>
          </a:p>
          <a:p>
            <a:r>
              <a:rPr lang="en-US" sz="2400" dirty="0" smtClean="0"/>
              <a:t>Define ways to link with supporters and manage detractors</a:t>
            </a:r>
          </a:p>
          <a:p>
            <a:pPr lvl="1"/>
            <a:r>
              <a:rPr lang="en-US" sz="2000" dirty="0" smtClean="0"/>
              <a:t>Identify moments of truth and how to get help</a:t>
            </a:r>
          </a:p>
          <a:p>
            <a:pPr lvl="1"/>
            <a:r>
              <a:rPr lang="en-US" sz="2000" dirty="0" smtClean="0"/>
              <a:t>Turn detractors into supporters</a:t>
            </a:r>
          </a:p>
          <a:p>
            <a:r>
              <a:rPr lang="en-US" sz="2400" dirty="0" smtClean="0"/>
              <a:t>Determine if new relationships are necessary to achieve change goal</a:t>
            </a:r>
          </a:p>
          <a:p>
            <a:pPr lvl="1"/>
            <a:r>
              <a:rPr lang="en-US" sz="2000" dirty="0" smtClean="0"/>
              <a:t>Change support groups</a:t>
            </a:r>
          </a:p>
          <a:p>
            <a:pPr lvl="1"/>
            <a:r>
              <a:rPr lang="en-US" sz="2000" dirty="0" smtClean="0"/>
              <a:t>Professional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1600200"/>
            <a:ext cx="1981200" cy="230832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7030A0"/>
                </a:solidFill>
              </a:rPr>
              <a:t>Often simplified into the principle of peer pressure, the idea is you can influence behavior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7030A0"/>
                </a:solidFill>
              </a:rPr>
              <a:t>change in people through other people that have influence with them. </a:t>
            </a:r>
          </a:p>
        </p:txBody>
      </p:sp>
    </p:spTree>
    <p:extLst>
      <p:ext uri="{BB962C8B-B14F-4D97-AF65-F5344CB8AC3E}">
        <p14:creationId xmlns:p14="http://schemas.microsoft.com/office/powerpoint/2010/main" val="17473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– Kids and Physical Activity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715000" cy="4525963"/>
          </a:xfrm>
        </p:spPr>
        <p:txBody>
          <a:bodyPr/>
          <a:lstStyle/>
          <a:p>
            <a:r>
              <a:rPr lang="en-US" sz="2400" dirty="0" smtClean="0"/>
              <a:t>Supporters</a:t>
            </a:r>
          </a:p>
          <a:p>
            <a:pPr lvl="1"/>
            <a:r>
              <a:rPr lang="en-US" sz="1800" dirty="0" smtClean="0"/>
              <a:t>Teachers, active students at school</a:t>
            </a:r>
          </a:p>
          <a:p>
            <a:r>
              <a:rPr lang="en-US" sz="2400" dirty="0" smtClean="0"/>
              <a:t>Potential detractors</a:t>
            </a:r>
          </a:p>
          <a:p>
            <a:pPr lvl="1"/>
            <a:r>
              <a:rPr lang="en-US" sz="1800" dirty="0" smtClean="0"/>
              <a:t>Sedentary friends, sedentary family members</a:t>
            </a:r>
          </a:p>
          <a:p>
            <a:r>
              <a:rPr lang="en-US" sz="2400" dirty="0" smtClean="0"/>
              <a:t>Moment of truth</a:t>
            </a:r>
          </a:p>
          <a:p>
            <a:pPr lvl="1"/>
            <a:r>
              <a:rPr lang="en-US" sz="1800" dirty="0" smtClean="0"/>
              <a:t>Hanging out with sedentary friends after school</a:t>
            </a:r>
          </a:p>
          <a:p>
            <a:r>
              <a:rPr lang="en-US" sz="2400" dirty="0" smtClean="0"/>
              <a:t>Manage potential detractors</a:t>
            </a:r>
          </a:p>
          <a:p>
            <a:pPr lvl="1"/>
            <a:r>
              <a:rPr lang="en-US" sz="1800" dirty="0" smtClean="0"/>
              <a:t>Buy Wii and host a play session with sedentary gamer friends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1600200"/>
            <a:ext cx="1981200" cy="1323439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This approach includes both working with others and change the environment.  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Guidelines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4525963"/>
          </a:xfrm>
        </p:spPr>
        <p:txBody>
          <a:bodyPr/>
          <a:lstStyle/>
          <a:p>
            <a:r>
              <a:rPr lang="en-US" sz="2400" dirty="0" smtClean="0"/>
              <a:t>Make a promise to someone important</a:t>
            </a:r>
          </a:p>
          <a:p>
            <a:r>
              <a:rPr lang="en-US" sz="2400" dirty="0" smtClean="0"/>
              <a:t>Announce change goal publically</a:t>
            </a:r>
          </a:p>
          <a:p>
            <a:r>
              <a:rPr lang="en-US" sz="2400" dirty="0" smtClean="0"/>
              <a:t>Look to others that have already achieved the goal</a:t>
            </a:r>
          </a:p>
          <a:p>
            <a:r>
              <a:rPr lang="en-US" sz="2400" dirty="0" smtClean="0"/>
              <a:t>Get a sponsor </a:t>
            </a:r>
          </a:p>
          <a:p>
            <a:r>
              <a:rPr lang="en-US" sz="2400" dirty="0" smtClean="0"/>
              <a:t>Find an online community</a:t>
            </a:r>
          </a:p>
          <a:p>
            <a:r>
              <a:rPr lang="en-US" sz="2400" dirty="0" smtClean="0"/>
              <a:t>Form informal support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32" y="1447800"/>
            <a:ext cx="1190625" cy="122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44" y="2971800"/>
            <a:ext cx="2362200" cy="606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5867400"/>
            <a:ext cx="69818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https://itunes.apple.com/us/app/new-habits/id604403553?mt=8</a:t>
            </a:r>
          </a:p>
        </p:txBody>
      </p:sp>
    </p:spTree>
    <p:extLst>
      <p:ext uri="{BB962C8B-B14F-4D97-AF65-F5344CB8AC3E}">
        <p14:creationId xmlns:p14="http://schemas.microsoft.com/office/powerpoint/2010/main" val="38312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2174"/>
            <a:ext cx="7772400" cy="1901825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Pick </a:t>
            </a:r>
            <a:r>
              <a:rPr lang="en-US" sz="2000" dirty="0" smtClean="0"/>
              <a:t>an improvement goal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Use the 3-hows to find a simple behavior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Identify support and potential detractor relationships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Define </a:t>
            </a:r>
            <a:r>
              <a:rPr lang="en-US" sz="2000" dirty="0"/>
              <a:t>a</a:t>
            </a:r>
            <a:r>
              <a:rPr lang="en-US" sz="2000" dirty="0" smtClean="0"/>
              <a:t> way to manage detractors &amp; get help from supporters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Implement them!</a:t>
            </a:r>
          </a:p>
          <a:p>
            <a:pPr algn="l"/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5160384"/>
              </p:ext>
            </p:extLst>
          </p:nvPr>
        </p:nvGraphicFramePr>
        <p:xfrm>
          <a:off x="685800" y="1679575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1" name="Visio" r:id="rId3" imgW="2679535" imgH="2679469" progId="Visio.Drawing.11">
                  <p:embed/>
                </p:oleObj>
              </mc:Choice>
              <mc:Fallback>
                <p:oleObj name="Visio" r:id="rId3" imgW="2679535" imgH="26794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9575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562600"/>
            <a:ext cx="762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Supporters provide motivation, energy and advice for reaching the change goal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Detractors discourage or even work again progress towards the change goal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24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529512" cy="2070100"/>
          </a:xfrm>
          <a:solidFill>
            <a:schemeClr val="accent6">
              <a:lumMod val="20000"/>
              <a:lumOff val="80000"/>
            </a:schemeClr>
          </a:solidFill>
          <a:ln w="9525" cmpd="sng">
            <a:solidFill>
              <a:srgbClr val="FF9900"/>
            </a:solidFill>
          </a:ln>
        </p:spPr>
        <p:txBody>
          <a:bodyPr/>
          <a:lstStyle/>
          <a:p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1. Target Simple Vital Behaviors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2. Motivate From the Heart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3. Change Environment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4. Work Through Others</a:t>
            </a:r>
            <a:r>
              <a:rPr lang="en-US" sz="3200" b="0" cap="none" dirty="0" smtClean="0">
                <a:solidFill>
                  <a:schemeClr val="tx1"/>
                </a:solidFill>
              </a:rPr>
              <a:t/>
            </a:r>
            <a:br>
              <a:rPr lang="en-US" sz="3200" b="0" cap="none" dirty="0" smtClean="0">
                <a:solidFill>
                  <a:schemeClr val="tx1"/>
                </a:solidFill>
              </a:rPr>
            </a:br>
            <a:r>
              <a:rPr lang="en-US" sz="3000" b="0" cap="none" dirty="0" smtClean="0">
                <a:solidFill>
                  <a:schemeClr val="tx1"/>
                </a:solidFill>
              </a:rPr>
              <a:t>5. Behavior Change is </a:t>
            </a:r>
            <a:r>
              <a:rPr lang="en-US" sz="3000" b="0" cap="none" dirty="0">
                <a:solidFill>
                  <a:schemeClr val="tx1"/>
                </a:solidFill>
              </a:rPr>
              <a:t>a</a:t>
            </a:r>
            <a:r>
              <a:rPr lang="en-US" sz="3000" b="0" cap="none" dirty="0" smtClean="0">
                <a:solidFill>
                  <a:schemeClr val="tx1"/>
                </a:solidFill>
              </a:rPr>
              <a:t>n Experimental Process of Learning From Experience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000" b="0" cap="none" dirty="0" smtClean="0">
                <a:solidFill>
                  <a:schemeClr val="tx1"/>
                </a:solidFill>
              </a:rPr>
              <a:t/>
            </a:r>
            <a:br>
              <a:rPr lang="en-US" sz="3000" b="0" cap="none" dirty="0" smtClean="0">
                <a:solidFill>
                  <a:schemeClr val="tx1"/>
                </a:solidFill>
              </a:rPr>
            </a:br>
            <a:r>
              <a:rPr lang="en-US" sz="3000" b="0" cap="none" dirty="0" smtClean="0">
                <a:solidFill>
                  <a:schemeClr val="tx1"/>
                </a:solidFill>
              </a:rPr>
              <a:t/>
            </a:r>
            <a:br>
              <a:rPr lang="en-US" sz="3000" b="0" cap="none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Lesson Five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0D6F-9AFA-48C0-AEC8-7115A77803A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5" descr="Mark Clare Photo March 08 v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1698625" cy="17478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Learning Agenda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C8AD-0F2C-4E80-B739-6796952C418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1"/>
            <a:ext cx="6477000" cy="3733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kern="0" dirty="0" smtClean="0"/>
              <a:t>Target simple but vital behaviors</a:t>
            </a:r>
          </a:p>
          <a:p>
            <a:pPr marL="857250" lvl="1" indent="-457200"/>
            <a:r>
              <a:rPr lang="en-US" sz="1600" kern="0" dirty="0" smtClean="0">
                <a:solidFill>
                  <a:srgbClr val="7030A0"/>
                </a:solidFill>
              </a:rPr>
              <a:t>Behaviors to stop, start and avoid to reach the change goal?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 smtClean="0"/>
              <a:t>Motivate change by appealing to both heart and mind but mostly heart</a:t>
            </a:r>
          </a:p>
          <a:p>
            <a:pPr marL="857250" lvl="1" indent="-457200"/>
            <a:r>
              <a:rPr lang="en-US" sz="1600" kern="0" dirty="0" smtClean="0">
                <a:solidFill>
                  <a:srgbClr val="7030A0"/>
                </a:solidFill>
              </a:rPr>
              <a:t>How to leverage the logic of the heart?</a:t>
            </a:r>
          </a:p>
          <a:p>
            <a:pPr marL="857250" lvl="1" indent="-457200"/>
            <a:r>
              <a:rPr lang="en-US" sz="1600" kern="0" dirty="0" smtClean="0">
                <a:solidFill>
                  <a:srgbClr val="7030A0"/>
                </a:solidFill>
              </a:rPr>
              <a:t>What skills are need to enact the new behaviors?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 smtClean="0"/>
              <a:t>People automatically adapt to changes in the environment so change the environment</a:t>
            </a:r>
          </a:p>
          <a:p>
            <a:pPr marL="857250" lvl="1" indent="-457200"/>
            <a:r>
              <a:rPr lang="en-US" sz="1600" kern="0" dirty="0" smtClean="0">
                <a:solidFill>
                  <a:srgbClr val="7030A0"/>
                </a:solidFill>
              </a:rPr>
              <a:t>How to leverage enablers and manage defeaters?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 smtClean="0"/>
              <a:t>People change people so look to networks, groups, friends and family members</a:t>
            </a:r>
          </a:p>
          <a:p>
            <a:pPr marL="857250" lvl="1" indent="-457200"/>
            <a:r>
              <a:rPr lang="en-US" sz="1600" kern="0" dirty="0" smtClean="0">
                <a:solidFill>
                  <a:srgbClr val="7030A0"/>
                </a:solidFill>
              </a:rPr>
              <a:t>How to leverage supporters and manage detractors?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1600200"/>
            <a:ext cx="1981200" cy="30469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The first four lesson tell us what we need to learn to create lasting behavior change.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The fifth lesson tell us we need to take a systematic and persistent approach to learning what works for us. 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Learn From Experience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A four-step process that repeats until we find techniques that work and stick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C8AD-0F2C-4E80-B739-6796952C418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33856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412468"/>
            <a:ext cx="64008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Learning from experience is the flywheel for behavior change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87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Set the Stage and GO!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dirty="0" smtClean="0"/>
              <a:t>Start with behavior that is clearly linked to the change goal</a:t>
            </a:r>
          </a:p>
          <a:p>
            <a:r>
              <a:rPr lang="en-US" sz="2000" dirty="0" smtClean="0"/>
              <a:t>Pick a technique for making the change that is proven to work</a:t>
            </a:r>
          </a:p>
          <a:p>
            <a:r>
              <a:rPr lang="en-US" sz="2000" dirty="0" smtClean="0"/>
              <a:t>Start with a small step that you or others are motivated to take</a:t>
            </a:r>
          </a:p>
          <a:p>
            <a:r>
              <a:rPr lang="en-US" sz="2000" dirty="0" smtClean="0"/>
              <a:t>Take a few minutes in the morning to identify times you can try the small step during the day</a:t>
            </a:r>
          </a:p>
          <a:p>
            <a:r>
              <a:rPr lang="en-US" sz="2000" dirty="0" smtClean="0"/>
              <a:t>Pick something interesting or with little risk</a:t>
            </a:r>
          </a:p>
          <a:p>
            <a:r>
              <a:rPr lang="en-US" sz="2000" dirty="0" smtClean="0"/>
              <a:t>Set a reminder to try it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775046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01000" y="3830780"/>
            <a:ext cx="381000" cy="20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Observe the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2438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dirty="0" smtClean="0"/>
              <a:t>Use all your senses</a:t>
            </a:r>
          </a:p>
          <a:p>
            <a:r>
              <a:rPr lang="en-US" sz="2000" dirty="0" smtClean="0"/>
              <a:t>Make measurements</a:t>
            </a:r>
          </a:p>
          <a:p>
            <a:r>
              <a:rPr lang="en-US" sz="2000" dirty="0" smtClean="0"/>
              <a:t>Read body language</a:t>
            </a:r>
          </a:p>
          <a:p>
            <a:r>
              <a:rPr lang="en-US" sz="2000" dirty="0" smtClean="0"/>
              <a:t>Capture the data but also your thoughts and feelings </a:t>
            </a:r>
          </a:p>
          <a:p>
            <a:r>
              <a:rPr lang="en-US" sz="2000" dirty="0" smtClean="0"/>
              <a:t>Document or record the results just after experience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01000" y="3830780"/>
            <a:ext cx="381000" cy="20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647532"/>
            <a:ext cx="1990725" cy="2848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0"/>
            <a:ext cx="2876550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583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Want to sharpen your observation skills?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1245"/>
            <a:ext cx="1190625" cy="122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6248400"/>
            <a:ext cx="69818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https://itunes.apple.com/us/app/new-habits/id604403553?mt=8</a:t>
            </a:r>
          </a:p>
        </p:txBody>
      </p:sp>
    </p:spTree>
    <p:extLst>
      <p:ext uri="{BB962C8B-B14F-4D97-AF65-F5344CB8AC3E}">
        <p14:creationId xmlns:p14="http://schemas.microsoft.com/office/powerpoint/2010/main" val="4711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Interpret the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2438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dirty="0" smtClean="0"/>
              <a:t>Did it work?</a:t>
            </a:r>
          </a:p>
          <a:p>
            <a:r>
              <a:rPr lang="en-US" sz="2000" dirty="0" smtClean="0"/>
              <a:t>Don’t over generalize based on one measurement or experience</a:t>
            </a:r>
          </a:p>
          <a:p>
            <a:r>
              <a:rPr lang="en-US" sz="2000" dirty="0" smtClean="0"/>
              <a:t>Think in terms of cause and effect</a:t>
            </a:r>
          </a:p>
          <a:p>
            <a:r>
              <a:rPr lang="en-US" sz="2000" dirty="0" smtClean="0"/>
              <a:t>Get to root cause using 3-whys</a:t>
            </a:r>
          </a:p>
          <a:p>
            <a:r>
              <a:rPr lang="en-US" sz="2000" dirty="0" smtClean="0"/>
              <a:t>Special reasons or causes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83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Want to sharpen your interpretation skills?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1245"/>
            <a:ext cx="1190625" cy="122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6248400"/>
            <a:ext cx="69818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https://itunes.apple.com/us/app/new-habits/id604403553?mt=8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24600" y="1905000"/>
            <a:ext cx="2172635" cy="1958690"/>
            <a:chOff x="6439167" y="2079910"/>
            <a:chExt cx="2172635" cy="1958690"/>
          </a:xfrm>
        </p:grpSpPr>
        <p:sp>
          <p:nvSpPr>
            <p:cNvPr id="6" name="Rectangle 5"/>
            <p:cNvSpPr/>
            <p:nvPr/>
          </p:nvSpPr>
          <p:spPr>
            <a:xfrm>
              <a:off x="8001000" y="3830780"/>
              <a:ext cx="381000" cy="207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567" y="2079910"/>
              <a:ext cx="2020235" cy="175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>
              <a:off x="6439167" y="3095296"/>
              <a:ext cx="304800" cy="173182"/>
            </a:xfrm>
            <a:prstGeom prst="triangle">
              <a:avLst/>
            </a:prstGeom>
            <a:solidFill>
              <a:schemeClr val="accent2"/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39167" y="2079910"/>
              <a:ext cx="647433" cy="434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324600" y="1905000"/>
            <a:ext cx="2514600" cy="1882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57381"/>
            <a:ext cx="3048000" cy="785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934200" cy="1143000"/>
          </a:xfrm>
        </p:spPr>
        <p:txBody>
          <a:bodyPr/>
          <a:lstStyle/>
          <a:p>
            <a:r>
              <a:rPr lang="en-US" sz="3600" dirty="0" smtClean="0"/>
              <a:t>Approach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Distill the Lessons Learned from the Latest Science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Target simple but vital behaviors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Motivate change by appealing to both heart and mind but mostly heart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People automatically adapt to changes in the environment so change the environment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People change people so look to networks, groups, friends and family members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Behavior change is an experimental process of learning from experience.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38" y="2667866"/>
            <a:ext cx="864462" cy="1184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91" y="3429000"/>
            <a:ext cx="929128" cy="1443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 descr="redir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74" y="3962400"/>
            <a:ext cx="98325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wi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14" y="4705350"/>
            <a:ext cx="954751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800"/>
            <a:ext cx="1253627" cy="156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43" y="1676400"/>
            <a:ext cx="969676" cy="150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Change Approach?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5029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dirty="0" smtClean="0"/>
              <a:t>If it worked do you need to keep doing it to form a habit?</a:t>
            </a:r>
          </a:p>
          <a:p>
            <a:r>
              <a:rPr lang="en-US" sz="2000" dirty="0" smtClean="0"/>
              <a:t>If it did not work do you need to try: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t again under different circumstances?</a:t>
            </a:r>
          </a:p>
          <a:p>
            <a:pPr lvl="1"/>
            <a:r>
              <a:rPr lang="en-US" sz="1600" dirty="0" smtClean="0"/>
              <a:t>Refinements or modest adjustments?</a:t>
            </a:r>
          </a:p>
          <a:p>
            <a:pPr lvl="1"/>
            <a:r>
              <a:rPr lang="en-US" sz="1600" dirty="0" smtClean="0"/>
              <a:t>New technique?</a:t>
            </a:r>
          </a:p>
          <a:p>
            <a:pPr lvl="1"/>
            <a:r>
              <a:rPr lang="en-US" sz="1600" dirty="0" smtClean="0"/>
              <a:t>New target behavior?</a:t>
            </a:r>
          </a:p>
          <a:p>
            <a:r>
              <a:rPr lang="en-US" sz="2000" dirty="0" smtClean="0"/>
              <a:t>Be conservative and try a given technique/behavior several times before making changes </a:t>
            </a:r>
          </a:p>
          <a:p>
            <a:r>
              <a:rPr lang="en-US" sz="2000" dirty="0" smtClean="0"/>
              <a:t>When you do fail and decide to change approach be sure you have a solid reason</a:t>
            </a:r>
          </a:p>
          <a:p>
            <a:r>
              <a:rPr lang="en-US" sz="2000" dirty="0" smtClean="0"/>
              <a:t>If you decide to change approach go back to set the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07629"/>
            <a:ext cx="1651168" cy="1497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619741" y="3657600"/>
            <a:ext cx="1651168" cy="280076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This is a critical decision! 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Don’t be too quick to change your approach. We are trying to learn from experience and that can take several spins of the fly wheel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the Course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53000" cy="2438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dirty="0" smtClean="0"/>
              <a:t>Failed attempts reveal what to try next</a:t>
            </a:r>
          </a:p>
          <a:p>
            <a:r>
              <a:rPr lang="en-US" sz="2000" dirty="0" smtClean="0"/>
              <a:t>Get something out of every try</a:t>
            </a:r>
          </a:p>
          <a:p>
            <a:r>
              <a:rPr lang="en-US" sz="2000" dirty="0" smtClean="0"/>
              <a:t>Small steps add up to significant change over time</a:t>
            </a:r>
          </a:p>
          <a:p>
            <a:r>
              <a:rPr lang="en-US" sz="2000" dirty="0" smtClean="0"/>
              <a:t>Take time to manage motivation and willpower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83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Want to boost motivation and willpower?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1245"/>
            <a:ext cx="1190625" cy="122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6248400"/>
            <a:ext cx="69818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https://itunes.apple.com/us/app/new-habits/id604403553?mt=8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667000" cy="2711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72" y="5204761"/>
            <a:ext cx="2968828" cy="761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04761"/>
            <a:ext cx="279082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Learn From Experience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A four-step process that repeats until we find techniques that work and stick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C8AD-0F2C-4E80-B739-6796952C418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33856" cy="456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412468"/>
            <a:ext cx="64008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Learning from experience is the flywheel for behavior change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96001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for larger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609600" cy="476250"/>
          </a:xfrm>
        </p:spPr>
        <p:txBody>
          <a:bodyPr/>
          <a:lstStyle/>
          <a:p>
            <a:fld id="{E22CFCDC-0608-4F42-ADE5-85BE76D5B4D4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203535"/>
              </p:ext>
            </p:extLst>
          </p:nvPr>
        </p:nvGraphicFramePr>
        <p:xfrm>
          <a:off x="304800" y="1447800"/>
          <a:ext cx="1677987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3" name="Visio" r:id="rId3" imgW="1677543" imgH="1677475" progId="Visio.Drawing.11">
                  <p:link updateAutomatic="1"/>
                </p:oleObj>
              </mc:Choice>
              <mc:Fallback>
                <p:oleObj name="Visio" r:id="rId3" imgW="1677543" imgH="167747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447800"/>
                        <a:ext cx="1677987" cy="167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615983"/>
              </p:ext>
            </p:extLst>
          </p:nvPr>
        </p:nvGraphicFramePr>
        <p:xfrm>
          <a:off x="2635250" y="1752600"/>
          <a:ext cx="14033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4" name="Visio" r:id="rId5" imgW="1403134" imgH="946063" progId="Visio.Drawing.11">
                  <p:link updateAutomatic="1"/>
                </p:oleObj>
              </mc:Choice>
              <mc:Fallback>
                <p:oleObj name="Visio" r:id="rId5" imgW="1403134" imgH="946063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5250" y="1752600"/>
                        <a:ext cx="14033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48282"/>
              </p:ext>
            </p:extLst>
          </p:nvPr>
        </p:nvGraphicFramePr>
        <p:xfrm>
          <a:off x="4724400" y="3505200"/>
          <a:ext cx="186055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5" name="Visio" r:id="rId7" imgW="1860410" imgH="967442" progId="Visio.Drawing.11">
                  <p:link updateAutomatic="1"/>
                </p:oleObj>
              </mc:Choice>
              <mc:Fallback>
                <p:oleObj name="Visio" r:id="rId7" imgW="1860410" imgH="967442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3505200"/>
                        <a:ext cx="1860550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247339"/>
              </p:ext>
            </p:extLst>
          </p:nvPr>
        </p:nvGraphicFramePr>
        <p:xfrm>
          <a:off x="4724400" y="5410200"/>
          <a:ext cx="190658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6" name="Visio" r:id="rId9" imgW="1906181" imgH="967442" progId="Visio.Drawing.11">
                  <p:link updateAutomatic="1"/>
                </p:oleObj>
              </mc:Choice>
              <mc:Fallback>
                <p:oleObj name="Visio" r:id="rId9" imgW="1906181" imgH="967442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24400" y="5410200"/>
                        <a:ext cx="1906587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459442"/>
              </p:ext>
            </p:extLst>
          </p:nvPr>
        </p:nvGraphicFramePr>
        <p:xfrm>
          <a:off x="2864643" y="5257800"/>
          <a:ext cx="1128713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7" name="Visio" r:id="rId11" imgW="1128941" imgH="1348372" progId="Visio.Drawing.11">
                  <p:link updateAutomatic="1"/>
                </p:oleObj>
              </mc:Choice>
              <mc:Fallback>
                <p:oleObj name="Visio" r:id="rId11" imgW="1128941" imgH="1348372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64643" y="5257800"/>
                        <a:ext cx="1128713" cy="134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981200" y="2209800"/>
            <a:ext cx="5334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4800" y="22098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86400" y="2209800"/>
            <a:ext cx="0" cy="12192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62600" y="4572000"/>
            <a:ext cx="0" cy="6858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38600" y="5943600"/>
            <a:ext cx="6096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9000" y="2819400"/>
            <a:ext cx="0" cy="22860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0400" y="4343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03829"/>
              </p:ext>
            </p:extLst>
          </p:nvPr>
        </p:nvGraphicFramePr>
        <p:xfrm>
          <a:off x="2635250" y="533400"/>
          <a:ext cx="140335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8" name="Visio" r:id="rId13" imgW="1403134" imgH="967442" progId="Visio.Drawing.11">
                  <p:link updateAutomatic="1"/>
                </p:oleObj>
              </mc:Choice>
              <mc:Fallback>
                <p:oleObj name="Visio" r:id="rId13" imgW="1403134" imgH="967442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35250" y="533400"/>
                        <a:ext cx="1403350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639901"/>
              </p:ext>
            </p:extLst>
          </p:nvPr>
        </p:nvGraphicFramePr>
        <p:xfrm>
          <a:off x="6750050" y="3505200"/>
          <a:ext cx="14033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9" name="Visio" r:id="rId15" imgW="1403134" imgH="946063" progId="Visio.Drawing.11">
                  <p:link updateAutomatic="1"/>
                </p:oleObj>
              </mc:Choice>
              <mc:Fallback>
                <p:oleObj name="Visio" r:id="rId15" imgW="1403134" imgH="946063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50050" y="3505200"/>
                        <a:ext cx="14033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4339"/>
              </p:ext>
            </p:extLst>
          </p:nvPr>
        </p:nvGraphicFramePr>
        <p:xfrm>
          <a:off x="6750050" y="5410200"/>
          <a:ext cx="14033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0" name="Visio" r:id="rId17" imgW="1403134" imgH="946063" progId="Visio.Drawing.11">
                  <p:link updateAutomatic="1"/>
                </p:oleObj>
              </mc:Choice>
              <mc:Fallback>
                <p:oleObj name="Visio" r:id="rId17" imgW="1403134" imgH="946063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50050" y="5410200"/>
                        <a:ext cx="14033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5791200" y="685800"/>
            <a:ext cx="29718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1275">
            <a:solidFill>
              <a:srgbClr val="FF990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kern="0" dirty="0" smtClean="0"/>
              <a:t>Change Goal = Weight Loss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927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Guidelines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6019800" cy="4525963"/>
          </a:xfrm>
        </p:spPr>
        <p:txBody>
          <a:bodyPr/>
          <a:lstStyle/>
          <a:p>
            <a:r>
              <a:rPr lang="en-US" sz="2000" dirty="0" smtClean="0"/>
              <a:t>Break a big change goal down into specific behaviors and small steps</a:t>
            </a:r>
          </a:p>
          <a:p>
            <a:r>
              <a:rPr lang="en-US" sz="2000" dirty="0" smtClean="0"/>
              <a:t>Learn from others – do quick research and talk to others that have successfully made change</a:t>
            </a:r>
          </a:p>
          <a:p>
            <a:r>
              <a:rPr lang="en-US" sz="2000" dirty="0" smtClean="0"/>
              <a:t>Take a deliberate approach to learning from experience and actively observe and interpret </a:t>
            </a:r>
          </a:p>
          <a:p>
            <a:r>
              <a:rPr lang="en-US" sz="2000" dirty="0" smtClean="0"/>
              <a:t>Document findings and ideas. Take pictures and keep a journal</a:t>
            </a:r>
          </a:p>
          <a:p>
            <a:r>
              <a:rPr lang="en-US" sz="2000" dirty="0" smtClean="0"/>
              <a:t>Try things daily or regularly and in a variety of circumstances</a:t>
            </a:r>
          </a:p>
          <a:p>
            <a:r>
              <a:rPr lang="en-US" sz="2000" dirty="0" smtClean="0"/>
              <a:t>Make sure you gain insights, have fun and earn points along the way</a:t>
            </a:r>
          </a:p>
          <a:p>
            <a:r>
              <a:rPr lang="en-US" sz="2000" dirty="0" smtClean="0"/>
              <a:t>Get better at learning from experience by sharpening the underlying skills 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32" y="1219200"/>
            <a:ext cx="1190625" cy="122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32302"/>
            <a:ext cx="2333840" cy="606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6172200"/>
            <a:ext cx="69818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https://itunes.apple.com/us/app/new-habits/id604403553?mt=8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91774"/>
            <a:ext cx="2333840" cy="637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21361"/>
            <a:ext cx="2333840" cy="550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2333840" cy="608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2667000" cy="14700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597026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Pick a </a:t>
            </a:r>
            <a:r>
              <a:rPr lang="en-US" sz="2000" dirty="0" smtClean="0"/>
              <a:t>change goal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Set the stage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Complete three cycles through the process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Document your results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What’s next?</a:t>
            </a:r>
          </a:p>
          <a:p>
            <a:pPr algn="l"/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89076260"/>
              </p:ext>
            </p:extLst>
          </p:nvPr>
        </p:nvGraphicFramePr>
        <p:xfrm>
          <a:off x="228600" y="2232025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0" name="Visio" r:id="rId3" imgW="2679535" imgH="2679469" progId="Visio.Drawing.11">
                  <p:embed/>
                </p:oleObj>
              </mc:Choice>
              <mc:Fallback>
                <p:oleObj name="Visio" r:id="rId3" imgW="2679535" imgH="26794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32025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791200"/>
            <a:ext cx="762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your opportunity to apply all five lessons learned to make real change. Use the document Behavior Change Pathway to guide your work. </a:t>
            </a:r>
            <a:endParaRPr lang="en-US" sz="1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131405" cy="319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Approach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Define a process for applying the lessons to everyday situations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C8AD-0F2C-4E80-B739-6796952C418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33856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412468"/>
            <a:ext cx="64008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Learning from experience is the flywheel for behavior change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1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7583487" cy="1841500"/>
          </a:xfrm>
          <a:solidFill>
            <a:schemeClr val="accent6">
              <a:lumMod val="20000"/>
              <a:lumOff val="80000"/>
            </a:schemeClr>
          </a:solidFill>
          <a:ln w="9525" cmpd="sng">
            <a:solidFill>
              <a:srgbClr val="FF9900"/>
            </a:solidFill>
          </a:ln>
        </p:spPr>
        <p:txBody>
          <a:bodyPr/>
          <a:lstStyle/>
          <a:p>
            <a:pPr lvl="0"/>
            <a:r>
              <a:rPr lang="en-US" sz="3200" b="0" cap="none" dirty="0" smtClean="0"/>
              <a:t>1. Target Simple Vital Behaviors</a:t>
            </a:r>
            <a:br>
              <a:rPr lang="en-US" sz="3200" b="0" cap="none" dirty="0" smtClean="0"/>
            </a:br>
            <a:r>
              <a:rPr lang="en-US" sz="1800" b="0" cap="none" dirty="0" smtClean="0"/>
              <a:t/>
            </a:r>
            <a:br>
              <a:rPr lang="en-US" sz="1800" b="0" cap="none" dirty="0" smtClean="0"/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2. Motivate </a:t>
            </a:r>
            <a:r>
              <a:rPr lang="en-US" sz="1600" b="0" cap="none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rom the Heart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3. Change Environment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4. Work Through Others</a:t>
            </a:r>
            <a:b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0" cap="none" dirty="0" smtClean="0">
                <a:solidFill>
                  <a:schemeClr val="bg1">
                    <a:lumMod val="50000"/>
                  </a:schemeClr>
                </a:solidFill>
              </a:rPr>
              <a:t>5. Systematically Experiment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Lesson One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0D6F-9AFA-48C0-AEC8-7115A77803A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Mark Clare Photo March 08 v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1698625" cy="17478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Target Simple Vital Behaviors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r>
              <a:rPr lang="en-US" sz="2800" dirty="0" smtClean="0"/>
              <a:t>Break your improvement goal into simple behaviors</a:t>
            </a:r>
          </a:p>
          <a:p>
            <a:r>
              <a:rPr lang="en-US" sz="2800" dirty="0" smtClean="0"/>
              <a:t>Easy to confuse behaviors with outcomes or tasks</a:t>
            </a:r>
          </a:p>
          <a:p>
            <a:r>
              <a:rPr lang="en-US" sz="2800" dirty="0" smtClean="0"/>
              <a:t>Need to specify behaviors to stop, start and avoid starting</a:t>
            </a:r>
          </a:p>
          <a:p>
            <a:r>
              <a:rPr lang="en-US" sz="2800" dirty="0" smtClean="0"/>
              <a:t>Translate target behaviors into small steps that lead toward your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1676400"/>
            <a:ext cx="1981200" cy="258532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Behaviors?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Speak </a:t>
            </a:r>
            <a:r>
              <a:rPr lang="en-US" dirty="0">
                <a:solidFill>
                  <a:srgbClr val="7030A0"/>
                </a:solidFill>
              </a:rPr>
              <a:t>clearly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Collaborate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Lose 20 lbs.</a:t>
            </a: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Get the mail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Have </a:t>
            </a:r>
            <a:r>
              <a:rPr lang="en-US" dirty="0" smtClean="0">
                <a:solidFill>
                  <a:srgbClr val="7030A0"/>
                </a:solidFill>
              </a:rPr>
              <a:t>empathy</a:t>
            </a: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Don’t text and drive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2561" y="5834182"/>
            <a:ext cx="54863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"A goal properly set is halfway reached</a:t>
            </a:r>
            <a:r>
              <a:rPr lang="en-US" dirty="0" smtClean="0"/>
              <a:t>.“ </a:t>
            </a:r>
            <a:r>
              <a:rPr lang="en-US" dirty="0" err="1" smtClean="0"/>
              <a:t>Zig</a:t>
            </a:r>
            <a:r>
              <a:rPr lang="en-US" dirty="0" smtClean="0"/>
              <a:t> </a:t>
            </a:r>
            <a:r>
              <a:rPr lang="en-US" dirty="0" err="1" smtClean="0"/>
              <a:t>Ziglar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Target </a:t>
            </a:r>
            <a:r>
              <a:rPr lang="en-US" sz="3600" u="sng" dirty="0" smtClean="0"/>
              <a:t>Simple</a:t>
            </a:r>
            <a:r>
              <a:rPr lang="en-US" sz="3600" dirty="0" smtClean="0"/>
              <a:t> Vital </a:t>
            </a:r>
            <a:r>
              <a:rPr lang="en-US" sz="3600" u="sng" dirty="0" smtClean="0"/>
              <a:t>Behaviors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simple behaviors use the 3-hows or ask how can I do that 3 times in a row</a:t>
            </a:r>
          </a:p>
          <a:p>
            <a:r>
              <a:rPr lang="en-US" dirty="0" smtClean="0"/>
              <a:t>Start: Be more empathetic</a:t>
            </a:r>
          </a:p>
          <a:p>
            <a:pPr lvl="1"/>
            <a:r>
              <a:rPr lang="en-US" dirty="0" smtClean="0"/>
              <a:t>How can I do that?</a:t>
            </a:r>
          </a:p>
          <a:p>
            <a:pPr lvl="2"/>
            <a:r>
              <a:rPr lang="en-US" dirty="0" smtClean="0"/>
              <a:t>HOW1: Listen carefully when someone is speaking</a:t>
            </a:r>
          </a:p>
          <a:p>
            <a:pPr lvl="3"/>
            <a:r>
              <a:rPr lang="en-US" dirty="0" smtClean="0"/>
              <a:t>How can I do that?</a:t>
            </a:r>
          </a:p>
          <a:p>
            <a:pPr lvl="4"/>
            <a:r>
              <a:rPr lang="en-US" dirty="0" smtClean="0"/>
              <a:t>HOW2: Focus on what they are saying</a:t>
            </a:r>
          </a:p>
          <a:p>
            <a:pPr lvl="5"/>
            <a:r>
              <a:rPr lang="en-US" dirty="0" smtClean="0"/>
              <a:t>How can I do that?</a:t>
            </a:r>
          </a:p>
          <a:p>
            <a:pPr lvl="6"/>
            <a:r>
              <a:rPr lang="en-US" dirty="0" smtClean="0"/>
              <a:t>HOW3: Watch their face and take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5146965"/>
            <a:ext cx="1447800" cy="685800"/>
          </a:xfrm>
          <a:prstGeom prst="rect">
            <a:avLst/>
          </a:prstGeom>
          <a:solidFill>
            <a:srgbClr val="CC99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latin typeface="Tahoma" pitchFamily="34" charset="0"/>
              </a:rPr>
              <a:t>Two simple behaviors!</a:t>
            </a:r>
            <a:endParaRPr lang="en-US" dirty="0">
              <a:latin typeface="Tahoma" pitchFamily="34" charset="0"/>
            </a:endParaRPr>
          </a:p>
          <a:p>
            <a:endParaRPr lang="en-US" sz="1200" dirty="0">
              <a:latin typeface="Tahoma" pitchFamily="34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905000" y="5489865"/>
            <a:ext cx="129540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5" y="4104700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Target Simple </a:t>
            </a:r>
            <a:r>
              <a:rPr lang="en-US" sz="3600" u="sng" dirty="0" smtClean="0"/>
              <a:t>Vital Behaviors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dirty="0" smtClean="0"/>
              <a:t>Vital behaviors are those that are most important for achieving the change goal</a:t>
            </a:r>
          </a:p>
          <a:p>
            <a:r>
              <a:rPr lang="en-US" dirty="0" smtClean="0"/>
              <a:t>Practiced by the best and not by lesser performers</a:t>
            </a:r>
          </a:p>
          <a:p>
            <a:r>
              <a:rPr lang="en-US" dirty="0" smtClean="0"/>
              <a:t>Quick research then through your own experience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1676400"/>
            <a:ext cx="1981200" cy="1323439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What behaviors are vital for providing good customer service? How about losing weight?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81" y="3352800"/>
            <a:ext cx="969676" cy="150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4661</TotalTime>
  <Words>2480</Words>
  <Application>Microsoft Office PowerPoint</Application>
  <PresentationFormat>On-screen Show (4:3)</PresentationFormat>
  <Paragraphs>407</Paragraphs>
  <Slides>45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Default Design</vt:lpstr>
      <vt:lpstr>C:\Users\Mark\Documents\Udemy Course\core\Weight Loss Example.vsd\Drawing\~Page-1\Circle</vt:lpstr>
      <vt:lpstr>C:\Users\Mark\Documents\Udemy Course\core\Weight Loss Example.vsd\Drawing\~Page-1\Rounded rectangle</vt:lpstr>
      <vt:lpstr>C:\Users\Mark\Documents\Udemy Course\core\Weight Loss Example.vsd\Drawing\~Page-1\Rounded rectangle.4</vt:lpstr>
      <vt:lpstr>C:\Users\Mark\Documents\Udemy Course\core\Weight Loss Example.vsd\Drawing\~Page-1\Rounded rectangle.6</vt:lpstr>
      <vt:lpstr>C:\Users\Mark\Documents\Udemy Course\core\Weight Loss Example.vsd\Drawing\~Page-1\Decision</vt:lpstr>
      <vt:lpstr>C:\Users\Mark\Documents\Udemy Course\core\Weight Loss Example.vsd\Drawing\~Page-1\Rounded rectangle.14</vt:lpstr>
      <vt:lpstr>C:\Users\Mark\Documents\Udemy Course\core\Weight Loss Example.vsd\Drawing\~Page-1\Rounded rectangle.15</vt:lpstr>
      <vt:lpstr>C:\Users\Mark\Documents\Udemy Course\core\Weight Loss Example.vsd\Drawing\~Page-1\Rounded rectangle.16</vt:lpstr>
      <vt:lpstr>Visio</vt:lpstr>
      <vt:lpstr>Lasting Behavior Change Achieve positive behavior change in yourself and others</vt:lpstr>
      <vt:lpstr>The Promise</vt:lpstr>
      <vt:lpstr>Example Behavior Change Challenges Personal and Professional</vt:lpstr>
      <vt:lpstr>Approach Distill the Lessons Learned from the Latest Science</vt:lpstr>
      <vt:lpstr>Approach Define a process for applying the lessons to everyday situations</vt:lpstr>
      <vt:lpstr>1. Target Simple Vital Behaviors  2. Motivate From the Heart 3. Change Environment 4. Work Through Others 5. Systematically Experiment </vt:lpstr>
      <vt:lpstr>Target Simple Vital Behaviors</vt:lpstr>
      <vt:lpstr>Target Simple Vital Behaviors</vt:lpstr>
      <vt:lpstr>Target Simple Vital Behaviors</vt:lpstr>
      <vt:lpstr>Target Simple Vital Behaviors</vt:lpstr>
      <vt:lpstr>Take Small Steps to Get Started Continue to define smaller and smaller steps until you are motivated to act</vt:lpstr>
      <vt:lpstr>Guidelines</vt:lpstr>
      <vt:lpstr>Practice</vt:lpstr>
      <vt:lpstr>1. Target Simple Vital Behaviors 2. Motivate Change by Appealing to Both Heart and Mind but Mostly Heart 3. Change Environment 4. Work Through Others 5. Systematically Experiments </vt:lpstr>
      <vt:lpstr>We are of Two Minds</vt:lpstr>
      <vt:lpstr>The Logic of the Heart</vt:lpstr>
      <vt:lpstr>The Logic of the Heart</vt:lpstr>
      <vt:lpstr>Define Small Steps Using the Logic of the Heart</vt:lpstr>
      <vt:lpstr>Don’t Forget The Rider</vt:lpstr>
      <vt:lpstr>Guidelines</vt:lpstr>
      <vt:lpstr>Practice</vt:lpstr>
      <vt:lpstr>1. Target Simple Vital Behaviors 2. Motivate From the Heart 3. People Automatically Adapt to Changes in the Environment so Change the Environment 4. Work Through Others 5. Systematically Experiment  </vt:lpstr>
      <vt:lpstr>Change the Environment</vt:lpstr>
      <vt:lpstr>Change Environment</vt:lpstr>
      <vt:lpstr>Example: Weight Loss</vt:lpstr>
      <vt:lpstr>Guidelines</vt:lpstr>
      <vt:lpstr>Practice</vt:lpstr>
      <vt:lpstr>1. Target Simple Vital Behaviors 2. Motivate From the Heart 3. Change Environment 4. People Change People so Look to Networks, Groups, Friends &amp; Family Members 5. Systematically Experiment   </vt:lpstr>
      <vt:lpstr>Social by Nature </vt:lpstr>
      <vt:lpstr>Method </vt:lpstr>
      <vt:lpstr>Example – Kids and Physical Activity</vt:lpstr>
      <vt:lpstr>Guidelines</vt:lpstr>
      <vt:lpstr>Practice</vt:lpstr>
      <vt:lpstr>1. Target Simple Vital Behaviors 2. Motivate From the Heart 3. Change Environment 4. Work Through Others 5. Behavior Change is an Experimental Process of Learning From Experience    </vt:lpstr>
      <vt:lpstr>Learning Agenda</vt:lpstr>
      <vt:lpstr>Learn From Experience A four-step process that repeats until we find techniques that work and stick </vt:lpstr>
      <vt:lpstr>Set the Stage and GO!</vt:lpstr>
      <vt:lpstr>Observe the Results</vt:lpstr>
      <vt:lpstr>Interpret the Results</vt:lpstr>
      <vt:lpstr>Change Approach?</vt:lpstr>
      <vt:lpstr>Staying the Course</vt:lpstr>
      <vt:lpstr>Learn From Experience A four-step process that repeats until we find techniques that work and stick </vt:lpstr>
      <vt:lpstr>PowerPoint Presentation</vt:lpstr>
      <vt:lpstr>Guidelines</vt:lpstr>
      <vt:lpstr>Practice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Mark</cp:lastModifiedBy>
  <cp:revision>175</cp:revision>
  <dcterms:created xsi:type="dcterms:W3CDTF">2011-06-20T20:09:57Z</dcterms:created>
  <dcterms:modified xsi:type="dcterms:W3CDTF">2013-05-31T16:08:43Z</dcterms:modified>
</cp:coreProperties>
</file>