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8" r:id="rId2"/>
    <p:sldId id="336" r:id="rId3"/>
    <p:sldId id="337" r:id="rId4"/>
    <p:sldId id="338" r:id="rId5"/>
    <p:sldId id="339" r:id="rId6"/>
    <p:sldId id="340" r:id="rId7"/>
    <p:sldId id="341" r:id="rId8"/>
    <p:sldId id="343" r:id="rId9"/>
    <p:sldId id="342" r:id="rId10"/>
    <p:sldId id="344" r:id="rId11"/>
    <p:sldId id="345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6" r:id="rId20"/>
    <p:sldId id="35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53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5CC53-C40A-4934-BEAF-7D077F6A0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D6848-F9F5-42A7-8643-A7DB1A702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9F0FB-4901-4326-B5EF-06AEBE773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351F-3AF6-4146-9B03-DFED633E9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18DA8-CFF4-4778-9D43-C6970C882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20D6F-9AFA-48C0-AEC8-7115A7780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A8F69-3B05-49B5-9CB3-4B319B183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F39A-352D-426D-9F44-78E2889C7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C8AD-0F2C-4E80-B739-6796952C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FCDC-0608-4F42-ADE5-85BE76D5B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AF81-70D2-42F8-9DBC-7195B44D2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EA16-9022-400F-A42E-372267B65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B02E7-A311-41E4-AB55-CE6DDB60DC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mark.k.clare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3127519175"/>
              </p:ext>
            </p:extLst>
          </p:nvPr>
        </p:nvGraphicFramePr>
        <p:xfrm>
          <a:off x="609600" y="1066800"/>
          <a:ext cx="2057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0574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0" y="1371600"/>
            <a:ext cx="6019800" cy="1470025"/>
          </a:xfrm>
        </p:spPr>
        <p:txBody>
          <a:bodyPr/>
          <a:lstStyle/>
          <a:p>
            <a:pPr algn="l"/>
            <a:r>
              <a:rPr lang="en-US" sz="2400" u="sng" dirty="0" smtClean="0"/>
              <a:t>Lasting Behavior Change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Achieve </a:t>
            </a:r>
            <a:r>
              <a:rPr lang="en-US" sz="1800" dirty="0" smtClean="0"/>
              <a:t>positive behavior change </a:t>
            </a:r>
            <a:r>
              <a:rPr lang="en-US" sz="1800" dirty="0" smtClean="0"/>
              <a:t>in yourself and others</a:t>
            </a:r>
            <a:endParaRPr lang="en-US" sz="18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2004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660066"/>
                </a:solidFill>
              </a:rPr>
              <a:t>Making change that sticks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4101" name="Picture 5" descr="Mark Clare Photo March 08 v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7600" y="6248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Your host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37338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Virtual Meeting 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Mark Clare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New Value Streams </a:t>
            </a:r>
            <a:r>
              <a:rPr lang="en-US" sz="1600" dirty="0" smtClean="0"/>
              <a:t>Consulting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hlinkClick r:id="rId6"/>
              </a:rPr>
              <a:t>mark.k.clare@gmail.com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260-433-7923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3810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8950"/>
            <a:ext cx="66294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5800" y="408305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sz="2000" dirty="0" smtClean="0"/>
              <a:t>Keep it concise </a:t>
            </a:r>
            <a:r>
              <a:rPr lang="en-US" sz="2000" dirty="0" smtClean="0"/>
              <a:t>- all</a:t>
            </a:r>
            <a:r>
              <a:rPr lang="en-US" sz="2000" dirty="0" smtClean="0"/>
              <a:t> </a:t>
            </a:r>
            <a:r>
              <a:rPr lang="en-US" sz="2000" dirty="0" smtClean="0"/>
              <a:t>the content should fit on </a:t>
            </a:r>
            <a:r>
              <a:rPr lang="en-US" sz="2000" dirty="0" smtClean="0"/>
              <a:t>one side </a:t>
            </a:r>
            <a:r>
              <a:rPr lang="en-US" sz="2000" dirty="0" smtClean="0"/>
              <a:t>of a 3x5 card</a:t>
            </a:r>
          </a:p>
          <a:p>
            <a:r>
              <a:rPr lang="en-US" sz="2000" dirty="0" smtClean="0"/>
              <a:t>Should take less than a minute to read and only a few minutes to use (max 15 minutes)</a:t>
            </a:r>
          </a:p>
          <a:p>
            <a:r>
              <a:rPr lang="en-US" sz="2000" dirty="0" smtClean="0"/>
              <a:t>Title should name the technique and promise a benefit </a:t>
            </a:r>
          </a:p>
          <a:p>
            <a:r>
              <a:rPr lang="en-US" sz="2000" dirty="0" smtClean="0"/>
              <a:t>Quote should inspire or motivate </a:t>
            </a:r>
            <a:r>
              <a:rPr lang="en-US" sz="2000" dirty="0" smtClean="0"/>
              <a:t>and reference  </a:t>
            </a:r>
            <a:r>
              <a:rPr lang="en-US" sz="2000" dirty="0" smtClean="0"/>
              <a:t>authority </a:t>
            </a:r>
          </a:p>
          <a:p>
            <a:r>
              <a:rPr lang="en-US" sz="2000" dirty="0" smtClean="0"/>
              <a:t>THINK section describes one concept or technique to practice</a:t>
            </a:r>
          </a:p>
          <a:p>
            <a:r>
              <a:rPr lang="en-US" sz="2000" dirty="0" smtClean="0"/>
              <a:t>DO section describes one vital behavior that can be practiced regularly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86600" y="1866363"/>
            <a:ext cx="1651168" cy="255454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Knowledge cards document a proven practice for taking a small step towards achieving the change </a:t>
            </a:r>
            <a:r>
              <a:rPr lang="en-US" sz="1600" dirty="0" smtClean="0">
                <a:solidFill>
                  <a:srgbClr val="7030A0"/>
                </a:solidFill>
              </a:rPr>
              <a:t>or improvement goal.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8CCA-15A2-46C5-9195-7478DFB49BE6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Sections of a Knowledge Card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84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/>
              <a:t>Front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Includes all information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Back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Left blank for notes or overflow from the front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Title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One line describing technique and benefit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Quote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One line to inspire, motivate or energize (include author)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THINK</a:t>
            </a:r>
            <a:r>
              <a:rPr lang="en-US" sz="2400" dirty="0"/>
              <a:t> </a:t>
            </a:r>
            <a:r>
              <a:rPr lang="en-US" sz="1800" dirty="0"/>
              <a:t>(thought for the day)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 single concept/technique in plain language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DO</a:t>
            </a:r>
            <a:r>
              <a:rPr lang="en-US" sz="2400" dirty="0"/>
              <a:t> </a:t>
            </a:r>
            <a:r>
              <a:rPr lang="en-US" sz="1800" dirty="0"/>
              <a:t>(daily action </a:t>
            </a:r>
            <a:r>
              <a:rPr lang="en-US" sz="1800" dirty="0" smtClean="0"/>
              <a:t>item)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One vital behavior or action that builds skill in technique</a:t>
            </a:r>
          </a:p>
          <a:p>
            <a:pPr>
              <a:lnSpc>
                <a:spcPct val="80000"/>
              </a:lnSpc>
            </a:pPr>
            <a:r>
              <a:rPr lang="en-US" sz="2400" u="sng" dirty="0"/>
              <a:t>Optional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Card author’s name, if you have master this card, example, others…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943600" y="1752600"/>
            <a:ext cx="2971800" cy="1676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3376-D330-4713-803B-2D8F3DE0A88B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Titles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sz="2800" dirty="0"/>
              <a:t>The title should be no more than one line long, avoid abbreviations</a:t>
            </a:r>
          </a:p>
          <a:p>
            <a:r>
              <a:rPr lang="en-US" sz="2800" dirty="0"/>
              <a:t>Reference the technique the card teaches</a:t>
            </a:r>
          </a:p>
          <a:p>
            <a:r>
              <a:rPr lang="en-US" sz="2800" dirty="0"/>
              <a:t>Use the active tense and fill the title with vivid action words</a:t>
            </a:r>
          </a:p>
          <a:p>
            <a:r>
              <a:rPr lang="en-US" sz="2800" dirty="0"/>
              <a:t>Be sure the title conveys the WIFM (what is in it for me) of the card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239000" y="1828800"/>
            <a:ext cx="1600200" cy="3949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Cut Lunch Portions and Drop 20 Pounds This Year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Influence Others by Listening Carefully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Ask Why Five Times to Discover Root Cause</a:t>
            </a:r>
          </a:p>
        </p:txBody>
      </p:sp>
    </p:spTree>
    <p:extLst>
      <p:ext uri="{BB962C8B-B14F-4D97-AF65-F5344CB8AC3E}">
        <p14:creationId xmlns:p14="http://schemas.microsoft.com/office/powerpoint/2010/main" val="21170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94DB-F976-40A7-85F1-380071BD311A}" type="slidenum">
              <a:rPr lang="en-US"/>
              <a:pPr/>
              <a:t>14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Quotes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48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quote should be no more than one line long</a:t>
            </a:r>
          </a:p>
          <a:p>
            <a:pPr>
              <a:lnSpc>
                <a:spcPct val="90000"/>
              </a:lnSpc>
            </a:pPr>
            <a:r>
              <a:rPr lang="en-US" sz="2400"/>
              <a:t>Reference the source and avoid abbreviations</a:t>
            </a:r>
          </a:p>
          <a:p>
            <a:pPr>
              <a:lnSpc>
                <a:spcPct val="90000"/>
              </a:lnSpc>
            </a:pPr>
            <a:r>
              <a:rPr lang="en-US" sz="2400"/>
              <a:t>Clear link between the quote and the concept or technique in the card</a:t>
            </a:r>
          </a:p>
          <a:p>
            <a:pPr>
              <a:lnSpc>
                <a:spcPct val="90000"/>
              </a:lnSpc>
            </a:pPr>
            <a:r>
              <a:rPr lang="en-US" sz="2400"/>
              <a:t>Good quotes inspire, invoke authority or create social validity  </a:t>
            </a:r>
          </a:p>
          <a:p>
            <a:pPr>
              <a:lnSpc>
                <a:spcPct val="90000"/>
              </a:lnSpc>
            </a:pPr>
            <a:r>
              <a:rPr lang="en-US" sz="2400"/>
              <a:t>Quotes provide energy and push the reader towards improvement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19800" y="1752600"/>
            <a:ext cx="2971800" cy="35671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 algn="ctr">
              <a:spcBef>
                <a:spcPct val="50000"/>
              </a:spcBef>
            </a:pPr>
            <a:endParaRPr lang="en-US" sz="1000" b="1" u="sng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“We tend to eat what is put in front of us” Old saying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“Coming together is a beginning, keeping together is progress, working together is success” Henry Ford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“Breathe. Let go. And remind yourself that this very moment is the only one you know you have for </a:t>
            </a:r>
            <a:r>
              <a:rPr lang="en-US" sz="1600" dirty="0" smtClean="0">
                <a:solidFill>
                  <a:srgbClr val="660066"/>
                </a:solidFill>
              </a:rPr>
              <a:t>sure.” </a:t>
            </a:r>
            <a:r>
              <a:rPr lang="en-US" sz="1600" dirty="0">
                <a:solidFill>
                  <a:srgbClr val="660066"/>
                </a:solidFill>
              </a:rPr>
              <a:t>Oprah Winfrey</a:t>
            </a:r>
          </a:p>
        </p:txBody>
      </p:sp>
    </p:spTree>
    <p:extLst>
      <p:ext uri="{BB962C8B-B14F-4D97-AF65-F5344CB8AC3E}">
        <p14:creationId xmlns:p14="http://schemas.microsoft.com/office/powerpoint/2010/main" val="18757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5C4-BECD-4ECB-805F-D2B31734983E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THINK: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Thought for the Day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867400" cy="4525963"/>
          </a:xfrm>
        </p:spPr>
        <p:txBody>
          <a:bodyPr/>
          <a:lstStyle/>
          <a:p>
            <a:r>
              <a:rPr lang="en-US" sz="2800"/>
              <a:t>Presents a single concept or technique that will be used in the DO section or daily action item</a:t>
            </a:r>
          </a:p>
          <a:p>
            <a:r>
              <a:rPr lang="en-US" sz="2800"/>
              <a:t>The concept or technique is simple and widely known but little practiced</a:t>
            </a:r>
          </a:p>
          <a:p>
            <a:r>
              <a:rPr lang="en-US" sz="2800"/>
              <a:t>Use everyday language</a:t>
            </a:r>
          </a:p>
          <a:p>
            <a:r>
              <a:rPr lang="en-US" sz="2800"/>
              <a:t>Define key terms and give an example when possible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590800" cy="40472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 algn="ctr">
              <a:spcBef>
                <a:spcPct val="50000"/>
              </a:spcBef>
            </a:pPr>
            <a:endParaRPr lang="en-US" sz="1000" b="1" u="sng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Portion sizes are way too big and are within your control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Surfacing unspoken assumption is one way to reframe a conversation </a:t>
            </a:r>
          </a:p>
          <a:p>
            <a:r>
              <a:rPr lang="en-US" sz="1600" dirty="0">
                <a:solidFill>
                  <a:srgbClr val="660066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Telling stories is a powerful way to </a:t>
            </a:r>
            <a:r>
              <a:rPr lang="en-US" sz="1600" dirty="0" smtClean="0">
                <a:solidFill>
                  <a:srgbClr val="660066"/>
                </a:solidFill>
              </a:rPr>
              <a:t>motivate</a:t>
            </a:r>
            <a:endParaRPr lang="en-US" sz="1600" dirty="0">
              <a:solidFill>
                <a:srgbClr val="660066"/>
              </a:solidFill>
            </a:endParaRP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Those who do the work often have the best insights for improving it</a:t>
            </a:r>
          </a:p>
        </p:txBody>
      </p:sp>
    </p:spTree>
    <p:extLst>
      <p:ext uri="{BB962C8B-B14F-4D97-AF65-F5344CB8AC3E}">
        <p14:creationId xmlns:p14="http://schemas.microsoft.com/office/powerpoint/2010/main" val="19565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CAB8-EDF3-4BD7-AD0C-D00E2FC6AB45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/>
              <a:t>Daily Action Item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Avoid telling </a:t>
            </a:r>
            <a:r>
              <a:rPr lang="en-US" sz="2400" u="sng" dirty="0"/>
              <a:t>what</a:t>
            </a:r>
            <a:r>
              <a:rPr lang="en-US" sz="2400" dirty="0"/>
              <a:t> to do but instead explain </a:t>
            </a:r>
            <a:r>
              <a:rPr lang="en-US" sz="2400" u="sng" dirty="0"/>
              <a:t>how</a:t>
            </a:r>
            <a:r>
              <a:rPr lang="en-US" sz="2400" dirty="0"/>
              <a:t> to do 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is actionable advice – tell them how, when and where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Provide one vital behavior to practice not a list of action </a:t>
            </a:r>
            <a:r>
              <a:rPr lang="en-US" sz="2400" dirty="0" smtClean="0"/>
              <a:t>items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Daily action items should be very small steps </a:t>
            </a:r>
            <a:r>
              <a:rPr lang="en-US" sz="2400" dirty="0" smtClean="0"/>
              <a:t>that can be practiced frequently in an everyday context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Remember this is one card in </a:t>
            </a:r>
            <a:r>
              <a:rPr lang="en-US" sz="2400" dirty="0" smtClean="0"/>
              <a:t>the deck </a:t>
            </a:r>
            <a:r>
              <a:rPr lang="en-US" sz="2400" dirty="0"/>
              <a:t>- the small step on one card will add up with the small steps on other cards to produce significant change over time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2590800" cy="38115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660066"/>
                </a:solidFill>
              </a:rPr>
              <a:t>Examples</a:t>
            </a:r>
          </a:p>
          <a:p>
            <a:pPr algn="ctr">
              <a:spcBef>
                <a:spcPct val="50000"/>
              </a:spcBef>
            </a:pPr>
            <a:endParaRPr lang="en-US" sz="1000" b="1" u="sng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Order a diet drink at lunch 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Smile when you see or speak with the patient 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Call a friend on the phone 20 minutes before the big meeting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660066"/>
                </a:solidFill>
              </a:rPr>
              <a:t>  Make notes rather than interrupt a speaker with a challenge or a question</a:t>
            </a:r>
          </a:p>
        </p:txBody>
      </p:sp>
    </p:spTree>
    <p:extLst>
      <p:ext uri="{BB962C8B-B14F-4D97-AF65-F5344CB8AC3E}">
        <p14:creationId xmlns:p14="http://schemas.microsoft.com/office/powerpoint/2010/main" val="25271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F8C6-0EDB-4EE4-8063-D63D327B0101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Template</a:t>
            </a:r>
            <a:endParaRPr lang="en-US" sz="3600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86752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2226" name="Picture 2" descr="http://mynextbrain.com/blog/wp-content/uploads/2013/04/Example-Reframe-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752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8312"/>
            <a:ext cx="59245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124200" y="5486400"/>
            <a:ext cx="1838325" cy="990600"/>
          </a:xfrm>
          <a:prstGeom prst="borderCallout1">
            <a:avLst>
              <a:gd name="adj1" fmla="val 43366"/>
              <a:gd name="adj2" fmla="val 106071"/>
              <a:gd name="adj3" fmla="val -38269"/>
              <a:gd name="adj4" fmla="val 164776"/>
            </a:avLst>
          </a:prstGeom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Card from the </a:t>
            </a:r>
            <a:r>
              <a:rPr lang="en-US" dirty="0" err="1" smtClean="0">
                <a:solidFill>
                  <a:srgbClr val="7030A0"/>
                </a:solidFill>
              </a:rPr>
              <a:t>NewHabits</a:t>
            </a:r>
            <a:r>
              <a:rPr lang="en-US" dirty="0" smtClean="0">
                <a:solidFill>
                  <a:srgbClr val="7030A0"/>
                </a:solidFill>
              </a:rPr>
              <a:t> iPhone App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US" sz="2000" dirty="0" smtClean="0"/>
              <a:t>Keep it concise </a:t>
            </a:r>
            <a:r>
              <a:rPr lang="en-US" sz="2000" dirty="0" smtClean="0"/>
              <a:t>- all</a:t>
            </a:r>
            <a:r>
              <a:rPr lang="en-US" sz="2000" dirty="0" smtClean="0"/>
              <a:t> </a:t>
            </a:r>
            <a:r>
              <a:rPr lang="en-US" sz="2000" dirty="0" smtClean="0"/>
              <a:t>the content should fit on </a:t>
            </a:r>
            <a:r>
              <a:rPr lang="en-US" sz="2000" dirty="0" smtClean="0"/>
              <a:t>one side </a:t>
            </a:r>
            <a:r>
              <a:rPr lang="en-US" sz="2000" dirty="0" smtClean="0"/>
              <a:t>of a 3x5 card</a:t>
            </a:r>
          </a:p>
          <a:p>
            <a:r>
              <a:rPr lang="en-US" sz="2000" dirty="0" smtClean="0"/>
              <a:t>Should take less than a minute to read and only a few minutes to use (max 15 minutes)</a:t>
            </a:r>
          </a:p>
          <a:p>
            <a:r>
              <a:rPr lang="en-US" sz="2000" dirty="0" smtClean="0"/>
              <a:t>Title should name the technique and promise a benefit </a:t>
            </a:r>
          </a:p>
          <a:p>
            <a:r>
              <a:rPr lang="en-US" sz="2000" dirty="0" smtClean="0"/>
              <a:t>Quote should inspire or motivate </a:t>
            </a:r>
            <a:r>
              <a:rPr lang="en-US" sz="2000" dirty="0" smtClean="0"/>
              <a:t>and reference  </a:t>
            </a:r>
            <a:r>
              <a:rPr lang="en-US" sz="2000" dirty="0" smtClean="0"/>
              <a:t>authority </a:t>
            </a:r>
          </a:p>
          <a:p>
            <a:r>
              <a:rPr lang="en-US" sz="2000" dirty="0" smtClean="0"/>
              <a:t>THINK section describes one concept or technique to practice</a:t>
            </a:r>
          </a:p>
          <a:p>
            <a:r>
              <a:rPr lang="en-US" sz="2000" dirty="0" smtClean="0"/>
              <a:t>DO section describes one vital behavior that can be practiced regularly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86600" y="1866363"/>
            <a:ext cx="1651168" cy="255454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Knowledge cards document a proven practice for taking a small step towards achieving the change </a:t>
            </a:r>
            <a:r>
              <a:rPr lang="en-US" sz="1600" dirty="0" smtClean="0">
                <a:solidFill>
                  <a:srgbClr val="7030A0"/>
                </a:solidFill>
              </a:rPr>
              <a:t>or improvement goal.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79500"/>
          </a:xfr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en-US" sz="3200" b="0" cap="none" dirty="0" smtClean="0"/>
              <a:t>Knowledge Cards </a:t>
            </a:r>
            <a:r>
              <a:rPr lang="en-US" sz="2000" b="0" cap="none" dirty="0" smtClean="0"/>
              <a:t>or how to apply the five lessons to achieve lasting behavior change and master new skills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Part Two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0D6F-9AFA-48C0-AEC8-7115A77803A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Mark Clare Photo March 08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1698625" cy="17478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2174"/>
            <a:ext cx="7772400" cy="228282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/>
              <a:t>Pick a </a:t>
            </a:r>
            <a:r>
              <a:rPr lang="en-US" sz="2000" dirty="0" smtClean="0"/>
              <a:t>change goal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the 3-hows to find a simple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Use Google to find a technique for practicing the behavior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Draft a </a:t>
            </a:r>
            <a:r>
              <a:rPr lang="en-US" sz="2000" dirty="0" err="1" smtClean="0"/>
              <a:t>kCard</a:t>
            </a:r>
            <a:r>
              <a:rPr lang="en-US" sz="2000" dirty="0" smtClean="0"/>
              <a:t> following the guidelines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Post for feedback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Update your </a:t>
            </a:r>
            <a:r>
              <a:rPr lang="en-US" sz="2000" dirty="0" err="1" smtClean="0"/>
              <a:t>kCard</a:t>
            </a:r>
            <a:r>
              <a:rPr lang="en-US" sz="2000" dirty="0" smtClean="0"/>
              <a:t> then play it and share it with a friend</a:t>
            </a:r>
          </a:p>
          <a:p>
            <a:pPr algn="l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00132411"/>
              </p:ext>
            </p:extLst>
          </p:nvPr>
        </p:nvGraphicFramePr>
        <p:xfrm>
          <a:off x="685800" y="167957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Visio" r:id="rId3" imgW="2679535" imgH="2679469" progId="Visio.Drawing.11">
                  <p:embed/>
                </p:oleObj>
              </mc:Choice>
              <mc:Fallback>
                <p:oleObj name="Visio" r:id="rId3" imgW="2679535" imgH="26794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9575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73" y="2209800"/>
            <a:ext cx="5506127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487628"/>
            <a:ext cx="2819400" cy="1036372"/>
          </a:xfrm>
        </p:spPr>
        <p:txBody>
          <a:bodyPr/>
          <a:lstStyle/>
          <a:p>
            <a:r>
              <a:rPr lang="en-US" sz="3600" u="sng" dirty="0" smtClean="0"/>
              <a:t>Recap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 smtClean="0"/>
              <a:t>The science behind </a:t>
            </a:r>
            <a:r>
              <a:rPr lang="en-US" sz="1600" dirty="0"/>
              <a:t>l</a:t>
            </a:r>
            <a:r>
              <a:rPr lang="en-US" sz="1600" dirty="0" smtClean="0"/>
              <a:t>asting behavior change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 rot="21600000">
            <a:off x="152401" y="2159599"/>
            <a:ext cx="3124200" cy="3479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Target simple but vital behaviors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Motivate change by appealing to both heart and mind but mostly heart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People automatically adapt to changes in the environment so change the environment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People change people so look to networks, groups, friends and family members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kern="0" dirty="0" smtClean="0"/>
              <a:t>Behavior change is an experimental process of learning from experience.</a:t>
            </a:r>
          </a:p>
          <a:p>
            <a:endParaRPr lang="en-US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CCA18DA8-CFF4-4778-9D43-C6970C8826A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20007"/>
            <a:ext cx="864462" cy="1184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24" y="692677"/>
            <a:ext cx="780576" cy="121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 descr="redir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"/>
            <a:ext cx="98325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wi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"/>
            <a:ext cx="95475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29785"/>
            <a:ext cx="943578" cy="11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6" y="618594"/>
            <a:ext cx="831494" cy="1286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9200" y="6096000"/>
            <a:ext cx="6400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Learning from experience is the flywheel for behavior change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5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Applying the Five Lesson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r>
              <a:rPr lang="en-US" sz="2800" dirty="0" smtClean="0"/>
              <a:t>Any non-clinical challenge</a:t>
            </a:r>
          </a:p>
          <a:p>
            <a:pPr lvl="1"/>
            <a:r>
              <a:rPr lang="en-US" sz="2000" dirty="0" smtClean="0"/>
              <a:t>Stop, start, avoid starting behaviors</a:t>
            </a:r>
          </a:p>
          <a:p>
            <a:pPr lvl="1"/>
            <a:r>
              <a:rPr lang="en-US" sz="2000" dirty="0" smtClean="0"/>
              <a:t>Make or break habits</a:t>
            </a:r>
          </a:p>
          <a:p>
            <a:pPr lvl="1"/>
            <a:r>
              <a:rPr lang="en-US" sz="2000" dirty="0" smtClean="0"/>
              <a:t>Develop soft-skills</a:t>
            </a:r>
          </a:p>
          <a:p>
            <a:r>
              <a:rPr lang="en-US" sz="2800" dirty="0" smtClean="0"/>
              <a:t>The key is to run a series of small steps through the learning from experience process</a:t>
            </a:r>
          </a:p>
          <a:p>
            <a:pPr lvl="1"/>
            <a:r>
              <a:rPr lang="en-US" sz="2000" dirty="0" smtClean="0"/>
              <a:t>Each small step is based on a proven practice</a:t>
            </a:r>
          </a:p>
          <a:p>
            <a:pPr lvl="1"/>
            <a:r>
              <a:rPr lang="en-US" sz="2000" dirty="0" smtClean="0"/>
              <a:t>The learning from experience process tunes it to fit the circumstances and psychology of those undergoing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828800"/>
            <a:ext cx="1828800" cy="30469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sz="1600" b="1" u="sng" dirty="0" smtClean="0">
                <a:solidFill>
                  <a:srgbClr val="7030A0"/>
                </a:solidFill>
              </a:rPr>
              <a:t>Examples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Weight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Stress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Exercise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Money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Health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Relationships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Sleep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Self Improvement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Cards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z="2400" dirty="0" smtClean="0"/>
              <a:t>Each small step can be documented as a knowledge card that captures what we must THINK and DO to take the small step</a:t>
            </a:r>
          </a:p>
          <a:p>
            <a:r>
              <a:rPr lang="en-US" sz="2400" dirty="0" smtClean="0"/>
              <a:t>The THINK </a:t>
            </a:r>
            <a:r>
              <a:rPr lang="en-US" sz="2400" dirty="0"/>
              <a:t>section </a:t>
            </a:r>
            <a:r>
              <a:rPr lang="en-US" sz="2400" dirty="0" smtClean="0"/>
              <a:t>describes </a:t>
            </a:r>
            <a:r>
              <a:rPr lang="en-US" sz="2400" dirty="0"/>
              <a:t>a single concept or technique </a:t>
            </a:r>
            <a:r>
              <a:rPr lang="en-US" sz="2400" dirty="0" smtClean="0"/>
              <a:t>that muse be learned</a:t>
            </a:r>
            <a:endParaRPr lang="en-US" sz="2400" dirty="0"/>
          </a:p>
          <a:p>
            <a:r>
              <a:rPr lang="en-US" sz="2400" dirty="0" smtClean="0"/>
              <a:t>The DO </a:t>
            </a:r>
            <a:r>
              <a:rPr lang="en-US" sz="2400" dirty="0"/>
              <a:t>section describes a single vital behavior for applying the concept or using the </a:t>
            </a:r>
            <a:r>
              <a:rPr lang="en-US" sz="2400" dirty="0" smtClean="0"/>
              <a:t>technique (lesson one)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828800"/>
            <a:ext cx="1651168" cy="230832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Knowledge cards nudge use daily to experiment with simple but vital behaviors associated with the changes we want to make. 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86600" y="1866363"/>
            <a:ext cx="1651168" cy="255454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This card teaches a mindfulness technique for those interested in improving observational skills to become better at innovation.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5867400" cy="35964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THINK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Innovators make the richest observations when they are fully in the moment For example, thinking about the past or worrying about the future distracts you from immediate experience.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DO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When eating today practice focusing on the sensations of the moment. Take a full minute to scrutinize, breath in, touch, chew, swish, savor and swallow one bit of food or drink.</a:t>
            </a:r>
          </a:p>
        </p:txBody>
      </p:sp>
    </p:spTree>
    <p:extLst>
      <p:ext uri="{BB962C8B-B14F-4D97-AF65-F5344CB8AC3E}">
        <p14:creationId xmlns:p14="http://schemas.microsoft.com/office/powerpoint/2010/main" val="9561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Cards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By breaking change into such small well-engineered steps, the gap between knowing and doing shrinks and the probability of trying something new increases </a:t>
            </a:r>
            <a:r>
              <a:rPr lang="en-US" sz="2800" dirty="0" smtClean="0"/>
              <a:t>dramatically</a:t>
            </a:r>
          </a:p>
          <a:p>
            <a:r>
              <a:rPr lang="en-US" sz="2800" dirty="0" smtClean="0"/>
              <a:t>To maximize their effectiveness </a:t>
            </a:r>
            <a:r>
              <a:rPr lang="en-US" sz="2800" dirty="0" err="1" smtClean="0"/>
              <a:t>kCards</a:t>
            </a:r>
            <a:r>
              <a:rPr lang="en-US" sz="2800" dirty="0" smtClean="0"/>
              <a:t> must incorporate the other lessons from behavior change</a:t>
            </a:r>
          </a:p>
          <a:p>
            <a:r>
              <a:rPr lang="en-US" sz="2800" dirty="0" smtClean="0"/>
              <a:t>We can motivate change by appealing to heart by adding a title that promises a benefit and a quote to inspire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38275"/>
            <a:ext cx="7553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8DA8-CFF4-4778-9D43-C6970C8826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90675"/>
            <a:ext cx="75723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1090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Visio</vt:lpstr>
      <vt:lpstr>Lasting Behavior Change Achieve positive behavior change in yourself and others</vt:lpstr>
      <vt:lpstr>Knowledge Cards or how to apply the five lessons to achieve lasting behavior change and master new skills</vt:lpstr>
      <vt:lpstr>Recap The science behind lasting behavior change</vt:lpstr>
      <vt:lpstr>Applying the Five Lesson</vt:lpstr>
      <vt:lpstr>Knowledge Cards</vt:lpstr>
      <vt:lpstr>Example</vt:lpstr>
      <vt:lpstr>Knowledge Cards</vt:lpstr>
      <vt:lpstr>Example</vt:lpstr>
      <vt:lpstr>Example</vt:lpstr>
      <vt:lpstr>Example</vt:lpstr>
      <vt:lpstr>Guidelines</vt:lpstr>
      <vt:lpstr>Sections of a Knowledge Card</vt:lpstr>
      <vt:lpstr>Titles</vt:lpstr>
      <vt:lpstr>Quotes</vt:lpstr>
      <vt:lpstr>THINK: Thought for the Day</vt:lpstr>
      <vt:lpstr>DO: Daily Action Item</vt:lpstr>
      <vt:lpstr>Template</vt:lpstr>
      <vt:lpstr>Example</vt:lpstr>
      <vt:lpstr>Guidelines</vt:lpstr>
      <vt:lpstr>Practice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Mark</cp:lastModifiedBy>
  <cp:revision>171</cp:revision>
  <dcterms:created xsi:type="dcterms:W3CDTF">2011-06-20T20:09:57Z</dcterms:created>
  <dcterms:modified xsi:type="dcterms:W3CDTF">2013-05-31T15:59:19Z</dcterms:modified>
</cp:coreProperties>
</file>